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8" r:id="rId3"/>
    <p:sldId id="312" r:id="rId4"/>
    <p:sldId id="270" r:id="rId5"/>
    <p:sldId id="308" r:id="rId6"/>
    <p:sldId id="311" r:id="rId7"/>
    <p:sldId id="294" r:id="rId8"/>
    <p:sldId id="257" r:id="rId9"/>
    <p:sldId id="271" r:id="rId10"/>
    <p:sldId id="313" r:id="rId11"/>
    <p:sldId id="273" r:id="rId12"/>
    <p:sldId id="299" r:id="rId13"/>
    <p:sldId id="300" r:id="rId14"/>
    <p:sldId id="258" r:id="rId15"/>
    <p:sldId id="274" r:id="rId16"/>
    <p:sldId id="314" r:id="rId17"/>
    <p:sldId id="276" r:id="rId18"/>
    <p:sldId id="296" r:id="rId19"/>
    <p:sldId id="259" r:id="rId20"/>
    <p:sldId id="277" r:id="rId21"/>
    <p:sldId id="315" r:id="rId22"/>
    <p:sldId id="279" r:id="rId23"/>
    <p:sldId id="293" r:id="rId24"/>
    <p:sldId id="298" r:id="rId25"/>
    <p:sldId id="260" r:id="rId26"/>
    <p:sldId id="280" r:id="rId27"/>
    <p:sldId id="316" r:id="rId28"/>
    <p:sldId id="282" r:id="rId29"/>
    <p:sldId id="307" r:id="rId30"/>
    <p:sldId id="306" r:id="rId31"/>
    <p:sldId id="262" r:id="rId32"/>
    <p:sldId id="286" r:id="rId33"/>
    <p:sldId id="317" r:id="rId34"/>
    <p:sldId id="288" r:id="rId35"/>
    <p:sldId id="302" r:id="rId36"/>
    <p:sldId id="303" r:id="rId37"/>
    <p:sldId id="263" r:id="rId38"/>
    <p:sldId id="265" r:id="rId39"/>
    <p:sldId id="318" r:id="rId40"/>
    <p:sldId id="266" r:id="rId41"/>
    <p:sldId id="305" r:id="rId42"/>
    <p:sldId id="304" r:id="rId43"/>
    <p:sldId id="264" r:id="rId44"/>
    <p:sldId id="310" r:id="rId45"/>
    <p:sldId id="309" r:id="rId4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292929"/>
    <a:srgbClr val="4D4D4D"/>
    <a:srgbClr val="7D8C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36" autoAdjust="0"/>
    <p:restoredTop sz="94624" autoAdjust="0"/>
  </p:normalViewPr>
  <p:slideViewPr>
    <p:cSldViewPr>
      <p:cViewPr>
        <p:scale>
          <a:sx n="50" d="100"/>
          <a:sy n="50" d="100"/>
        </p:scale>
        <p:origin x="-127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09D554-4D7F-4B62-8695-80CDACC8FB64}" type="datetimeFigureOut">
              <a:rPr lang="pl-PL"/>
              <a:pPr>
                <a:defRPr/>
              </a:pPr>
              <a:t>2013-06-04</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l-PL"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5BC84A8-78D4-46D7-B1F3-7E3463A0DACA}"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AA6F00-62E3-4CB2-83F6-2C097106B151}" type="slidenum">
              <a:rPr lang="pl-PL" smtClean="0"/>
              <a:pPr fontAlgn="base">
                <a:spcBef>
                  <a:spcPct val="0"/>
                </a:spcBef>
                <a:spcAft>
                  <a:spcPct val="0"/>
                </a:spcAft>
                <a:defRPr/>
              </a:pPr>
              <a:t>43</a:t>
            </a:fld>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AAE081AA-75D6-4FB3-875B-BABFA11FE4F9}" type="datetimeFigureOut">
              <a:rPr lang="pl-PL"/>
              <a:pPr>
                <a:defRPr/>
              </a:pPr>
              <a:t>2013-06-04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3D42352-CEE3-4301-BBF7-92C20EC85A51}"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DE489FD0-2F2A-49DE-A2C4-52FD80EC6AE8}" type="datetimeFigureOut">
              <a:rPr lang="pl-PL"/>
              <a:pPr>
                <a:defRPr/>
              </a:pPr>
              <a:t>2013-06-04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22C7BF56-8A10-42C4-9727-71FA06C9741A}"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E7295910-76C6-46DE-8B57-6ABD35CB7819}" type="datetimeFigureOut">
              <a:rPr lang="pl-PL"/>
              <a:pPr>
                <a:defRPr/>
              </a:pPr>
              <a:t>2013-06-04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AA47DCC4-607F-46A9-ADC6-99B761AFF961}"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0DC9C21F-0C2E-4C09-86A9-B52C3C1647E3}" type="datetimeFigureOut">
              <a:rPr lang="pl-PL"/>
              <a:pPr>
                <a:defRPr/>
              </a:pPr>
              <a:t>2013-06-04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8904FCED-5EFF-410A-95E5-F6C62B0F07DD}"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AAE73A-3680-4E3B-82B6-8581FE429333}" type="datetimeFigureOut">
              <a:rPr lang="pl-PL"/>
              <a:pPr>
                <a:defRPr/>
              </a:pPr>
              <a:t>2013-06-04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6997626B-7C71-41A1-8E0C-79A0799045F4}"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3"/>
          <p:cNvSpPr>
            <a:spLocks noGrp="1"/>
          </p:cNvSpPr>
          <p:nvPr>
            <p:ph type="dt" sz="half" idx="10"/>
          </p:nvPr>
        </p:nvSpPr>
        <p:spPr/>
        <p:txBody>
          <a:bodyPr/>
          <a:lstStyle>
            <a:lvl1pPr>
              <a:defRPr/>
            </a:lvl1pPr>
          </a:lstStyle>
          <a:p>
            <a:pPr>
              <a:defRPr/>
            </a:pPr>
            <a:fld id="{900E5B5A-1BE2-49A2-A7A7-9455ECE6D36C}" type="datetimeFigureOut">
              <a:rPr lang="pl-PL"/>
              <a:pPr>
                <a:defRPr/>
              </a:pPr>
              <a:t>2013-06-04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C5CBCC1A-05CC-4230-A641-5219A68AD5C9}"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3"/>
          <p:cNvSpPr>
            <a:spLocks noGrp="1"/>
          </p:cNvSpPr>
          <p:nvPr>
            <p:ph type="dt" sz="half" idx="10"/>
          </p:nvPr>
        </p:nvSpPr>
        <p:spPr/>
        <p:txBody>
          <a:bodyPr/>
          <a:lstStyle>
            <a:lvl1pPr>
              <a:defRPr/>
            </a:lvl1pPr>
          </a:lstStyle>
          <a:p>
            <a:pPr>
              <a:defRPr/>
            </a:pPr>
            <a:fld id="{0F3FB2A3-5717-4CDE-AE3F-E4575865028B}" type="datetimeFigureOut">
              <a:rPr lang="pl-PL"/>
              <a:pPr>
                <a:defRPr/>
              </a:pPr>
              <a:t>2013-06-04</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6D9EA16C-3A22-4338-8426-1D181C1CC90E}"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2168D3CF-F82C-463C-AE07-09E884CB87DE}" type="datetimeFigureOut">
              <a:rPr lang="pl-PL"/>
              <a:pPr>
                <a:defRPr/>
              </a:pPr>
              <a:t>2013-06-04</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C8792880-7124-4A28-A1DE-863E1B664762}"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2C7F34-F659-45CE-8DC7-7BC8FA37D8ED}" type="datetimeFigureOut">
              <a:rPr lang="pl-PL"/>
              <a:pPr>
                <a:defRPr/>
              </a:pPr>
              <a:t>2013-06-04</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9A49303F-59AE-4194-9DEF-4C9BAF411354}"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FB9A63-5C0C-4D59-8799-A2D4A7117DCD}" type="datetimeFigureOut">
              <a:rPr lang="pl-PL"/>
              <a:pPr>
                <a:defRPr/>
              </a:pPr>
              <a:t>2013-06-04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50989EC0-D0E5-4408-8555-3A647BB50523}"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0A3205-0ABC-4F6E-8EA0-CD16D0351A1A}" type="datetimeFigureOut">
              <a:rPr lang="pl-PL"/>
              <a:pPr>
                <a:defRPr/>
              </a:pPr>
              <a:t>2013-06-04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0B51B9BD-F4E1-460B-AFA4-D6333465E7B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25000">
              <a:schemeClr val="tx2">
                <a:lumMod val="20000"/>
                <a:lumOff val="80000"/>
              </a:schemeClr>
            </a:gs>
            <a:gs pos="75000">
              <a:schemeClr val="tx2">
                <a:lumMod val="60000"/>
                <a:lumOff val="40000"/>
              </a:schemeClr>
            </a:gs>
            <a:gs pos="100000">
              <a:schemeClr val="tx2">
                <a:lumMod val="75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l-P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F08DD8-8E2D-4696-829C-875DF3E40041}" type="datetimeFigureOut">
              <a:rPr lang="pl-PL"/>
              <a:pPr>
                <a:defRPr/>
              </a:pPr>
              <a:t>2013-06-04</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783BF-20A1-4689-A496-ACEE25E83AF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www.marekkaminski.com/" TargetMode="External"/><Relationship Id="rId7" Type="http://schemas.openxmlformats.org/officeDocument/2006/relationships/hyperlink" Target="http://pl.wikipedia.org/wiki/Strona_g%C5%82%C3%B3wna" TargetMode="External"/><Relationship Id="rId2" Type="http://schemas.openxmlformats.org/officeDocument/2006/relationships/hyperlink" Target="http://www.national-geographic.pl/" TargetMode="External"/><Relationship Id="rId1" Type="http://schemas.openxmlformats.org/officeDocument/2006/relationships/slideLayout" Target="../slideLayouts/slideLayout2.xml"/><Relationship Id="rId6" Type="http://schemas.openxmlformats.org/officeDocument/2006/relationships/hyperlink" Target="http://www.martynawojciechowska.pl/" TargetMode="External"/><Relationship Id="rId5" Type="http://schemas.openxmlformats.org/officeDocument/2006/relationships/hyperlink" Target="http://www.cejrowski.com/" TargetMode="External"/><Relationship Id="rId4" Type="http://schemas.openxmlformats.org/officeDocument/2006/relationships/hyperlink" Target="http://www.kaminski.p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3568" y="2492896"/>
            <a:ext cx="8062664" cy="1470025"/>
          </a:xfrm>
        </p:spPr>
        <p:txBody>
          <a:bodyPr/>
          <a:lstStyle/>
          <a:p>
            <a:pPr eaLnBrk="1" hangingPunct="1"/>
            <a:r>
              <a:rPr lang="pl-PL" sz="6000" b="1" dirty="0" smtClean="0">
                <a:solidFill>
                  <a:schemeClr val="tx2"/>
                </a:solidFill>
                <a:effectLst>
                  <a:outerShdw blurRad="38100" dist="38100" dir="2700000" algn="tl">
                    <a:srgbClr val="000000"/>
                  </a:outerShdw>
                </a:effectLst>
                <a:latin typeface="Souvenir Lt BT" pitchFamily="18" charset="0"/>
              </a:rPr>
              <a:t>POLISH TRAVELERS</a:t>
            </a:r>
          </a:p>
        </p:txBody>
      </p:sp>
      <p:pic>
        <p:nvPicPr>
          <p:cNvPr id="2054" name="Picture 6" descr="C:\Users\Marta\Desktop\Prezentacja o Podróżnikach\comenius_logo_eng.jpg"/>
          <p:cNvPicPr>
            <a:picLocks noChangeAspect="1" noChangeArrowheads="1"/>
          </p:cNvPicPr>
          <p:nvPr/>
        </p:nvPicPr>
        <p:blipFill>
          <a:blip r:embed="rId2" cstate="print"/>
          <a:srcRect/>
          <a:stretch>
            <a:fillRect/>
          </a:stretch>
        </p:blipFill>
        <p:spPr bwMode="auto">
          <a:xfrm>
            <a:off x="5148064" y="404664"/>
            <a:ext cx="3007240" cy="1665468"/>
          </a:xfrm>
          <a:prstGeom prst="rect">
            <a:avLst/>
          </a:prstGeom>
          <a:noFill/>
          <a:effectLst>
            <a:softEdge rad="63500"/>
          </a:effectLst>
        </p:spPr>
      </p:pic>
      <p:pic>
        <p:nvPicPr>
          <p:cNvPr id="2055" name="Picture 7" descr="C:\Users\Marta\Desktop\Prezentacja o Podróżnikach\logo2.png"/>
          <p:cNvPicPr>
            <a:picLocks noChangeAspect="1" noChangeArrowheads="1"/>
          </p:cNvPicPr>
          <p:nvPr/>
        </p:nvPicPr>
        <p:blipFill>
          <a:blip r:embed="rId3" cstate="print"/>
          <a:srcRect/>
          <a:stretch>
            <a:fillRect/>
          </a:stretch>
        </p:blipFill>
        <p:spPr bwMode="auto">
          <a:xfrm>
            <a:off x="827584" y="4725144"/>
            <a:ext cx="4243934" cy="864096"/>
          </a:xfrm>
          <a:prstGeom prst="rect">
            <a:avLst/>
          </a:prstGeom>
          <a:noFill/>
        </p:spPr>
      </p:pic>
      <p:pic>
        <p:nvPicPr>
          <p:cNvPr id="2056" name="Picture 8" descr="C:\Users\Marta\Desktop\Prezentacja o Podróżnikach\zseii.jpg"/>
          <p:cNvPicPr>
            <a:picLocks noChangeAspect="1" noChangeArrowheads="1"/>
          </p:cNvPicPr>
          <p:nvPr/>
        </p:nvPicPr>
        <p:blipFill>
          <a:blip r:embed="rId4" cstate="print"/>
          <a:srcRect/>
          <a:stretch>
            <a:fillRect/>
          </a:stretch>
        </p:blipFill>
        <p:spPr bwMode="auto">
          <a:xfrm>
            <a:off x="395536" y="404664"/>
            <a:ext cx="1688002" cy="1728192"/>
          </a:xfrm>
          <a:prstGeom prst="rect">
            <a:avLst/>
          </a:prstGeom>
          <a:noFill/>
          <a:effectLst>
            <a:softEdge rad="63500"/>
          </a:effectLst>
        </p:spPr>
      </p:pic>
      <p:sp>
        <p:nvSpPr>
          <p:cNvPr id="6" name="TextBox 5"/>
          <p:cNvSpPr txBox="1"/>
          <p:nvPr/>
        </p:nvSpPr>
        <p:spPr>
          <a:xfrm>
            <a:off x="6623720" y="4869160"/>
            <a:ext cx="2520280" cy="1200329"/>
          </a:xfrm>
          <a:prstGeom prst="rect">
            <a:avLst/>
          </a:prstGeom>
          <a:noFill/>
        </p:spPr>
        <p:txBody>
          <a:bodyPr wrap="square" rtlCol="0">
            <a:spAutoFit/>
          </a:bodyPr>
          <a:lstStyle/>
          <a:p>
            <a:endParaRPr lang="pl-PL" dirty="0" smtClean="0">
              <a:solidFill>
                <a:schemeClr val="tx2">
                  <a:lumMod val="75000"/>
                </a:schemeClr>
              </a:solidFill>
              <a:latin typeface="+mj-lt"/>
            </a:endParaRPr>
          </a:p>
          <a:p>
            <a:endParaRPr lang="pl-PL" dirty="0">
              <a:solidFill>
                <a:schemeClr val="tx2">
                  <a:lumMod val="75000"/>
                </a:schemeClr>
              </a:solidFill>
              <a:latin typeface="+mj-lt"/>
            </a:endParaRPr>
          </a:p>
          <a:p>
            <a:r>
              <a:rPr lang="pl-PL" dirty="0" smtClean="0">
                <a:solidFill>
                  <a:schemeClr val="tx2">
                    <a:lumMod val="75000"/>
                  </a:schemeClr>
                </a:solidFill>
                <a:latin typeface="+mj-lt"/>
              </a:rPr>
              <a:t>Anna Broda</a:t>
            </a:r>
          </a:p>
          <a:p>
            <a:r>
              <a:rPr lang="pl-PL" dirty="0" smtClean="0">
                <a:solidFill>
                  <a:schemeClr val="tx2">
                    <a:lumMod val="75000"/>
                  </a:schemeClr>
                </a:solidFill>
                <a:latin typeface="+mj-lt"/>
              </a:rPr>
              <a:t>Marta Knapik</a:t>
            </a:r>
            <a:endParaRPr lang="pl-PL" dirty="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2090172"/>
            <a:ext cx="8280920" cy="2246769"/>
          </a:xfrm>
          <a:prstGeom prst="rect">
            <a:avLst/>
          </a:prstGeom>
          <a:noFill/>
        </p:spPr>
        <p:txBody>
          <a:bodyPr wrap="square" rtlCol="0">
            <a:spAutoFit/>
          </a:bodyPr>
          <a:lstStyle/>
          <a:p>
            <a:pPr algn="ct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Wojciech</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Cejrowski</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was born in 1964 in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Elbląg</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 He is a Polish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traveller</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television and radio journalist, writer, Catholic publicist, satirist, photographer.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For over 20 years, almost every year he is looking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for wild tribes in South America.</a:t>
            </a:r>
            <a:endParaRPr lang="pl-PL" sz="2800" b="1" dirty="0">
              <a:ln w="3175">
                <a:solidFill>
                  <a:schemeClr val="tx1">
                    <a:lumMod val="85000"/>
                    <a:lumOff val="15000"/>
                  </a:schemeClr>
                </a:solidFill>
              </a:ln>
              <a:solidFill>
                <a:schemeClr val="accent5">
                  <a:lumMod val="75000"/>
                </a:schemeClr>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411163" y="881063"/>
            <a:ext cx="3948112" cy="19018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BAREFOOT THROUGH THE WORLD</a:t>
            </a:r>
          </a:p>
        </p:txBody>
      </p:sp>
      <p:sp>
        <p:nvSpPr>
          <p:cNvPr id="3" name="Cloud 2"/>
          <p:cNvSpPr/>
          <p:nvPr/>
        </p:nvSpPr>
        <p:spPr>
          <a:xfrm rot="758597">
            <a:off x="1865313" y="3867150"/>
            <a:ext cx="5229225" cy="20574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CONTROVERSIAL</a:t>
            </a:r>
          </a:p>
        </p:txBody>
      </p:sp>
      <p:sp>
        <p:nvSpPr>
          <p:cNvPr id="4" name="Cloud 3"/>
          <p:cNvSpPr/>
          <p:nvPr/>
        </p:nvSpPr>
        <p:spPr>
          <a:xfrm rot="157790">
            <a:off x="4622800" y="1530350"/>
            <a:ext cx="4478338" cy="19939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ROYAL GEOGRAPHICAL SOCIETY</a:t>
            </a:r>
            <a:r>
              <a:rPr lang="pl-PL" sz="3200" dirty="0"/>
              <a:t> </a:t>
            </a:r>
            <a:endParaRPr lang="pl-PL"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98425" y="1023938"/>
            <a:ext cx="2647950" cy="11938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BAREFOOT THROUGH THE WORLD</a:t>
            </a:r>
          </a:p>
        </p:txBody>
      </p:sp>
      <p:sp>
        <p:nvSpPr>
          <p:cNvPr id="3" name="Cloud 2"/>
          <p:cNvSpPr/>
          <p:nvPr/>
        </p:nvSpPr>
        <p:spPr>
          <a:xfrm rot="554381">
            <a:off x="5892800" y="4592638"/>
            <a:ext cx="2949575" cy="1436687"/>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ROYAL GEOGRAPHICAL SOCIETY</a:t>
            </a:r>
            <a:r>
              <a:rPr lang="pl-PL" sz="2000" dirty="0"/>
              <a:t> </a:t>
            </a:r>
            <a:endParaRPr lang="pl-PL" sz="2000" b="1" dirty="0">
              <a:solidFill>
                <a:schemeClr val="tx1"/>
              </a:solidFill>
            </a:endParaRPr>
          </a:p>
        </p:txBody>
      </p:sp>
      <p:sp>
        <p:nvSpPr>
          <p:cNvPr id="4" name="TextBox 3"/>
          <p:cNvSpPr txBox="1"/>
          <p:nvPr/>
        </p:nvSpPr>
        <p:spPr>
          <a:xfrm>
            <a:off x="2771775" y="404813"/>
            <a:ext cx="6156325" cy="3786187"/>
          </a:xfrm>
          <a:prstGeom prst="rect">
            <a:avLst/>
          </a:prstGeom>
          <a:noFill/>
        </p:spPr>
        <p:txBody>
          <a:bodyPr>
            <a:spAutoFit/>
          </a:bodyPr>
          <a:lstStyle/>
          <a:p>
            <a:pPr>
              <a:defRPr/>
            </a:pPr>
            <a:r>
              <a:rPr lang="en-US" sz="2000" b="1" dirty="0">
                <a:latin typeface="+mn-lt"/>
                <a:cs typeface="+mn-cs"/>
              </a:rPr>
              <a:t>"</a:t>
            </a:r>
            <a:r>
              <a:rPr lang="en-US" sz="2000" b="1" dirty="0" err="1">
                <a:latin typeface="+mn-lt"/>
                <a:cs typeface="+mn-cs"/>
              </a:rPr>
              <a:t>Wojciech</a:t>
            </a:r>
            <a:r>
              <a:rPr lang="en-US" sz="2000" b="1" dirty="0">
                <a:latin typeface="+mn-lt"/>
                <a:cs typeface="+mn-cs"/>
              </a:rPr>
              <a:t> </a:t>
            </a:r>
            <a:r>
              <a:rPr lang="en-US" sz="2000" b="1" dirty="0" err="1">
                <a:latin typeface="+mn-lt"/>
                <a:cs typeface="+mn-cs"/>
              </a:rPr>
              <a:t>Cejrowski</a:t>
            </a:r>
            <a:r>
              <a:rPr lang="en-US" sz="2000" b="1" dirty="0">
                <a:latin typeface="+mn-lt"/>
                <a:cs typeface="+mn-cs"/>
              </a:rPr>
              <a:t> - Barefoot Around the World", produced for TVP 2 Entertainment Section is the winner of New York Festivals 2008 (Travel &amp; Tourism).</a:t>
            </a:r>
            <a:br>
              <a:rPr lang="en-US" sz="2000" b="1" dirty="0">
                <a:latin typeface="+mn-lt"/>
                <a:cs typeface="+mn-cs"/>
              </a:rPr>
            </a:br>
            <a:r>
              <a:rPr lang="en-US" sz="2000" b="1" dirty="0">
                <a:latin typeface="+mn-lt"/>
                <a:cs typeface="+mn-cs"/>
              </a:rPr>
              <a:t>A series/recording of </a:t>
            </a:r>
            <a:r>
              <a:rPr lang="en-US" sz="2000" b="1" dirty="0" err="1">
                <a:latin typeface="+mn-lt"/>
                <a:cs typeface="+mn-cs"/>
              </a:rPr>
              <a:t>Wojciech</a:t>
            </a:r>
            <a:r>
              <a:rPr lang="en-US" sz="2000" b="1" dirty="0">
                <a:latin typeface="+mn-lt"/>
                <a:cs typeface="+mn-cs"/>
              </a:rPr>
              <a:t> </a:t>
            </a:r>
            <a:r>
              <a:rPr lang="en-US" sz="2000" b="1" dirty="0" err="1">
                <a:latin typeface="+mn-lt"/>
                <a:cs typeface="+mn-cs"/>
              </a:rPr>
              <a:t>Cejrowski's</a:t>
            </a:r>
            <a:r>
              <a:rPr lang="en-US" sz="2000" b="1" dirty="0">
                <a:latin typeface="+mn-lt"/>
                <a:cs typeface="+mn-cs"/>
              </a:rPr>
              <a:t> travels provides not only standard information on places worth seeing but more importantly it explains symbols, ideas, values and beliefs characteristic for any given country. </a:t>
            </a:r>
            <a:r>
              <a:rPr lang="en-US" sz="2000" b="1" dirty="0" err="1">
                <a:latin typeface="+mn-lt"/>
                <a:cs typeface="+mn-cs"/>
              </a:rPr>
              <a:t>Wojciech</a:t>
            </a:r>
            <a:r>
              <a:rPr lang="en-US" sz="2000" b="1" dirty="0">
                <a:latin typeface="+mn-lt"/>
                <a:cs typeface="+mn-cs"/>
              </a:rPr>
              <a:t> </a:t>
            </a:r>
            <a:r>
              <a:rPr lang="en-US" sz="2000" b="1" dirty="0" err="1">
                <a:latin typeface="+mn-lt"/>
                <a:cs typeface="+mn-cs"/>
              </a:rPr>
              <a:t>Cejrowski</a:t>
            </a:r>
            <a:r>
              <a:rPr lang="en-US" sz="2000" b="1" dirty="0">
                <a:latin typeface="+mn-lt"/>
                <a:cs typeface="+mn-cs"/>
              </a:rPr>
              <a:t> tries to familiarize the viewers with culture of various regions by participating in everyday tasks and rituals, discussions with locals and tasting traditional food. It allows him for an anthropological analysis of the observed phenomena. </a:t>
            </a:r>
            <a:endParaRPr lang="pl-PL" sz="2000" b="1" dirty="0">
              <a:latin typeface="+mn-lt"/>
              <a:cs typeface="+mn-cs"/>
            </a:endParaRPr>
          </a:p>
        </p:txBody>
      </p:sp>
      <p:sp>
        <p:nvSpPr>
          <p:cNvPr id="5" name="TextBox 4"/>
          <p:cNvSpPr txBox="1"/>
          <p:nvPr/>
        </p:nvSpPr>
        <p:spPr>
          <a:xfrm>
            <a:off x="539750" y="5013325"/>
            <a:ext cx="5256213" cy="1311275"/>
          </a:xfrm>
          <a:prstGeom prst="rect">
            <a:avLst/>
          </a:prstGeom>
          <a:noFill/>
        </p:spPr>
        <p:txBody>
          <a:bodyPr>
            <a:spAutoFit/>
          </a:bodyPr>
          <a:lstStyle/>
          <a:p>
            <a:r>
              <a:rPr lang="en-US" sz="2000" b="1" dirty="0" err="1">
                <a:latin typeface="Calibri" pitchFamily="34" charset="0"/>
              </a:rPr>
              <a:t>Wojciech</a:t>
            </a:r>
            <a:r>
              <a:rPr lang="en-US" sz="2000" b="1" dirty="0">
                <a:latin typeface="Calibri" pitchFamily="34" charset="0"/>
              </a:rPr>
              <a:t> </a:t>
            </a:r>
            <a:r>
              <a:rPr lang="en-US" sz="2000" b="1" dirty="0" err="1">
                <a:latin typeface="Calibri" pitchFamily="34" charset="0"/>
              </a:rPr>
              <a:t>Cejrowski</a:t>
            </a:r>
            <a:r>
              <a:rPr lang="pl-PL" sz="2000" b="1" dirty="0">
                <a:latin typeface="Calibri" pitchFamily="34" charset="0"/>
              </a:rPr>
              <a:t> </a:t>
            </a:r>
            <a:r>
              <a:rPr lang="en-US" sz="2000" b="1" dirty="0">
                <a:latin typeface="Calibri" pitchFamily="34" charset="0"/>
              </a:rPr>
              <a:t>is the Fellow of the </a:t>
            </a:r>
            <a:br>
              <a:rPr lang="en-US" sz="2000" b="1" dirty="0">
                <a:latin typeface="Calibri" pitchFamily="34" charset="0"/>
              </a:rPr>
            </a:br>
            <a:r>
              <a:rPr lang="en-US" sz="2000" b="1" dirty="0">
                <a:latin typeface="Calibri" pitchFamily="34" charset="0"/>
              </a:rPr>
              <a:t>Royal Geographical Society</a:t>
            </a:r>
            <a:r>
              <a:rPr lang="pl-PL" sz="2000" b="1" dirty="0">
                <a:latin typeface="Calibri" pitchFamily="34" charset="0"/>
              </a:rPr>
              <a:t>. </a:t>
            </a:r>
            <a:r>
              <a:rPr lang="pl-PL" sz="2000" b="1" dirty="0" smtClean="0">
                <a:latin typeface="Calibri" pitchFamily="34" charset="0"/>
              </a:rPr>
              <a:t>H</a:t>
            </a:r>
            <a:r>
              <a:rPr lang="en-US" sz="2000" b="1" dirty="0" smtClean="0">
                <a:latin typeface="Calibri" pitchFamily="34" charset="0"/>
              </a:rPr>
              <a:t>e </a:t>
            </a:r>
            <a:r>
              <a:rPr lang="en-US" sz="2000" b="1" dirty="0">
                <a:latin typeface="Calibri" pitchFamily="34" charset="0"/>
              </a:rPr>
              <a:t>was the third </a:t>
            </a:r>
            <a:r>
              <a:rPr lang="en-US" sz="2000" b="1" dirty="0" err="1">
                <a:latin typeface="Calibri" pitchFamily="34" charset="0"/>
              </a:rPr>
              <a:t>Pol</a:t>
            </a:r>
            <a:r>
              <a:rPr lang="pl-PL" sz="2000" b="1" dirty="0"/>
              <a:t>e</a:t>
            </a:r>
            <a:r>
              <a:rPr lang="en-US" sz="2000" b="1" dirty="0">
                <a:latin typeface="Calibri" pitchFamily="34" charset="0"/>
              </a:rPr>
              <a:t> in the history of the Society to </a:t>
            </a:r>
            <a:r>
              <a:rPr lang="en-US" sz="2000" b="1" dirty="0" smtClean="0">
                <a:latin typeface="Calibri" pitchFamily="34" charset="0"/>
              </a:rPr>
              <a:t>become</a:t>
            </a:r>
            <a:endParaRPr lang="pl-PL" sz="2000" b="1" dirty="0" smtClean="0">
              <a:latin typeface="Calibri" pitchFamily="34" charset="0"/>
            </a:endParaRPr>
          </a:p>
          <a:p>
            <a:r>
              <a:rPr lang="en-US" sz="2000" b="1" dirty="0" smtClean="0">
                <a:latin typeface="Calibri" pitchFamily="34" charset="0"/>
              </a:rPr>
              <a:t> </a:t>
            </a:r>
            <a:r>
              <a:rPr lang="en-US" sz="2000" b="1" dirty="0">
                <a:latin typeface="Calibri" pitchFamily="34" charset="0"/>
              </a:rPr>
              <a:t>a Fellow</a:t>
            </a:r>
            <a:endParaRPr lang="pl-PL" sz="20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rot="21084767">
            <a:off x="78981" y="2133168"/>
            <a:ext cx="2994025" cy="12827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CONTROVERSIAL</a:t>
            </a:r>
          </a:p>
        </p:txBody>
      </p:sp>
      <p:sp>
        <p:nvSpPr>
          <p:cNvPr id="4" name="TextBox 3"/>
          <p:cNvSpPr txBox="1"/>
          <p:nvPr/>
        </p:nvSpPr>
        <p:spPr>
          <a:xfrm>
            <a:off x="3348038" y="1397675"/>
            <a:ext cx="5472112" cy="4062651"/>
          </a:xfrm>
          <a:prstGeom prst="rect">
            <a:avLst/>
          </a:prstGeom>
          <a:noFill/>
        </p:spPr>
        <p:txBody>
          <a:bodyPr>
            <a:spAutoFit/>
          </a:bodyPr>
          <a:lstStyle/>
          <a:p>
            <a:r>
              <a:rPr lang="en-US" sz="2000" b="1" dirty="0">
                <a:latin typeface="Calibri" pitchFamily="34" charset="0"/>
              </a:rPr>
              <a:t>In 2000, he broke the security line in the Warsaw Gallery. He wanted to cover the figure of </a:t>
            </a:r>
            <a:r>
              <a:rPr lang="en-US" sz="2000" b="1" dirty="0" smtClean="0">
                <a:latin typeface="Calibri" pitchFamily="34" charset="0"/>
              </a:rPr>
              <a:t>J</a:t>
            </a:r>
            <a:r>
              <a:rPr lang="pl-PL" sz="2000" b="1" dirty="0" smtClean="0">
                <a:latin typeface="Calibri" pitchFamily="34" charset="0"/>
              </a:rPr>
              <a:t>an Paweł </a:t>
            </a:r>
            <a:r>
              <a:rPr lang="en-US" sz="2000" b="1" dirty="0" smtClean="0">
                <a:latin typeface="Calibri" pitchFamily="34" charset="0"/>
              </a:rPr>
              <a:t> </a:t>
            </a:r>
            <a:r>
              <a:rPr lang="en-US" sz="2000" b="1" dirty="0">
                <a:latin typeface="Calibri" pitchFamily="34" charset="0"/>
              </a:rPr>
              <a:t>II by sheet. Figure, which had </a:t>
            </a:r>
            <a:r>
              <a:rPr lang="en-US" sz="2000" b="1" dirty="0" smtClean="0">
                <a:latin typeface="Calibri" pitchFamily="34" charset="0"/>
              </a:rPr>
              <a:t>meteorite</a:t>
            </a:r>
            <a:endParaRPr lang="pl-PL" sz="2000" b="1" dirty="0" smtClean="0">
              <a:latin typeface="Calibri" pitchFamily="34" charset="0"/>
            </a:endParaRPr>
          </a:p>
          <a:p>
            <a:r>
              <a:rPr lang="en-US" sz="2000" b="1" dirty="0" smtClean="0">
                <a:latin typeface="Calibri" pitchFamily="34" charset="0"/>
              </a:rPr>
              <a:t> </a:t>
            </a:r>
            <a:r>
              <a:rPr lang="en-US" sz="2000" b="1" dirty="0">
                <a:latin typeface="Calibri" pitchFamily="34" charset="0"/>
              </a:rPr>
              <a:t>on the h</a:t>
            </a:r>
            <a:r>
              <a:rPr lang="pl-PL" sz="2000" b="1" dirty="0"/>
              <a:t>e</a:t>
            </a:r>
            <a:r>
              <a:rPr lang="en-US" sz="2000" b="1" dirty="0" err="1">
                <a:latin typeface="Calibri" pitchFamily="34" charset="0"/>
              </a:rPr>
              <a:t>ad.</a:t>
            </a:r>
            <a:r>
              <a:rPr lang="en-US" sz="2000" b="1" dirty="0">
                <a:latin typeface="Calibri" pitchFamily="34" charset="0"/>
              </a:rPr>
              <a:t> It was </a:t>
            </a:r>
            <a:r>
              <a:rPr lang="pl-PL" sz="2000" b="1" dirty="0"/>
              <a:t>a</a:t>
            </a:r>
            <a:r>
              <a:rPr lang="en-US" sz="2000" b="1" dirty="0">
                <a:latin typeface="Calibri" pitchFamily="34" charset="0"/>
              </a:rPr>
              <a:t> protest against the saint exhibit.</a:t>
            </a:r>
            <a:endParaRPr lang="pl-PL" sz="2000" b="1" dirty="0">
              <a:latin typeface="Calibri" pitchFamily="34" charset="0"/>
            </a:endParaRPr>
          </a:p>
          <a:p>
            <a:endParaRPr lang="pl-PL" sz="2000" b="1" dirty="0">
              <a:latin typeface="Calibri" pitchFamily="34" charset="0"/>
            </a:endParaRPr>
          </a:p>
          <a:p>
            <a:r>
              <a:rPr lang="en-US" sz="2000" b="1" dirty="0">
                <a:latin typeface="Calibri" pitchFamily="34" charset="0"/>
              </a:rPr>
              <a:t>In 1999 </a:t>
            </a:r>
            <a:r>
              <a:rPr lang="en-US" sz="2000" b="1" dirty="0" err="1">
                <a:latin typeface="Calibri" pitchFamily="34" charset="0"/>
              </a:rPr>
              <a:t>Wojciech</a:t>
            </a:r>
            <a:r>
              <a:rPr lang="en-US" sz="2000" b="1" dirty="0">
                <a:latin typeface="Calibri" pitchFamily="34" charset="0"/>
              </a:rPr>
              <a:t> </a:t>
            </a:r>
            <a:r>
              <a:rPr lang="en-US" sz="2000" b="1" dirty="0" err="1">
                <a:latin typeface="Calibri" pitchFamily="34" charset="0"/>
              </a:rPr>
              <a:t>Cejrowski</a:t>
            </a:r>
            <a:r>
              <a:rPr lang="en-US" sz="2000" b="1" dirty="0">
                <a:latin typeface="Calibri" pitchFamily="34" charset="0"/>
              </a:rPr>
              <a:t> was convicted from the court and he got a punishment - 3000 zlotys because of the words, which he told direct to the President of Poland - </a:t>
            </a:r>
            <a:r>
              <a:rPr lang="en-US" sz="2000" b="1" dirty="0" err="1">
                <a:latin typeface="Calibri" pitchFamily="34" charset="0"/>
              </a:rPr>
              <a:t>Aleksander</a:t>
            </a:r>
            <a:r>
              <a:rPr lang="en-US" sz="2000" b="1" dirty="0">
                <a:latin typeface="Calibri" pitchFamily="34" charset="0"/>
              </a:rPr>
              <a:t> Kwasniewski. The court concluded that the words were insulting against the head of country</a:t>
            </a:r>
            <a:r>
              <a:rPr lang="en-US" dirty="0"/>
              <a:t>.</a:t>
            </a:r>
            <a:endParaRPr lang="pl-PL" dirty="0"/>
          </a:p>
          <a:p>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jciech cejrowski4.jpg"/>
          <p:cNvPicPr>
            <a:picLocks noChangeAspect="1"/>
          </p:cNvPicPr>
          <p:nvPr/>
        </p:nvPicPr>
        <p:blipFill>
          <a:blip r:embed="rId2" cstate="print"/>
          <a:stretch>
            <a:fillRect/>
          </a:stretch>
        </p:blipFill>
        <p:spPr>
          <a:xfrm rot="836257">
            <a:off x="4198845" y="3474168"/>
            <a:ext cx="5286710" cy="3336505"/>
          </a:xfrm>
          <a:prstGeom prst="rect">
            <a:avLst/>
          </a:prstGeom>
          <a:effectLst>
            <a:softEdge rad="63500"/>
          </a:effectLst>
        </p:spPr>
      </p:pic>
      <p:pic>
        <p:nvPicPr>
          <p:cNvPr id="4" name="Picture 3" descr="wojciech cejrowski3.jpg"/>
          <p:cNvPicPr>
            <a:picLocks noChangeAspect="1"/>
          </p:cNvPicPr>
          <p:nvPr/>
        </p:nvPicPr>
        <p:blipFill>
          <a:blip r:embed="rId3" cstate="print"/>
          <a:stretch>
            <a:fillRect/>
          </a:stretch>
        </p:blipFill>
        <p:spPr>
          <a:xfrm rot="1073451">
            <a:off x="4314619" y="178576"/>
            <a:ext cx="5032368" cy="2834560"/>
          </a:xfrm>
          <a:prstGeom prst="rect">
            <a:avLst/>
          </a:prstGeom>
          <a:effectLst>
            <a:softEdge rad="63500"/>
          </a:effectLst>
        </p:spPr>
      </p:pic>
      <p:pic>
        <p:nvPicPr>
          <p:cNvPr id="7" name="Picture 6" descr="wojciech cejrowski6.jpg"/>
          <p:cNvPicPr>
            <a:picLocks noChangeAspect="1"/>
          </p:cNvPicPr>
          <p:nvPr/>
        </p:nvPicPr>
        <p:blipFill>
          <a:blip r:embed="rId4" cstate="print"/>
          <a:stretch>
            <a:fillRect/>
          </a:stretch>
        </p:blipFill>
        <p:spPr>
          <a:xfrm rot="21012470">
            <a:off x="-108287" y="3798124"/>
            <a:ext cx="3893250" cy="2876081"/>
          </a:xfrm>
          <a:prstGeom prst="rect">
            <a:avLst/>
          </a:prstGeom>
          <a:effectLst>
            <a:softEdge rad="63500"/>
          </a:effectLst>
        </p:spPr>
      </p:pic>
      <p:pic>
        <p:nvPicPr>
          <p:cNvPr id="2" name="Picture 1" descr="wojciech cejrowski 2.jpg"/>
          <p:cNvPicPr>
            <a:picLocks noChangeAspect="1"/>
          </p:cNvPicPr>
          <p:nvPr/>
        </p:nvPicPr>
        <p:blipFill>
          <a:blip r:embed="rId5" cstate="print"/>
          <a:stretch>
            <a:fillRect/>
          </a:stretch>
        </p:blipFill>
        <p:spPr>
          <a:xfrm rot="20778961">
            <a:off x="-484249" y="106619"/>
            <a:ext cx="4320830" cy="3329051"/>
          </a:xfrm>
          <a:prstGeom prst="rect">
            <a:avLst/>
          </a:prstGeom>
          <a:effectLst>
            <a:softEdge rad="63500"/>
          </a:effectLst>
        </p:spPr>
      </p:pic>
      <p:pic>
        <p:nvPicPr>
          <p:cNvPr id="3" name="Picture 2" descr="wojciech cejrowski.jpg"/>
          <p:cNvPicPr>
            <a:picLocks noChangeAspect="1"/>
          </p:cNvPicPr>
          <p:nvPr/>
        </p:nvPicPr>
        <p:blipFill>
          <a:blip r:embed="rId6" cstate="print"/>
          <a:stretch>
            <a:fillRect/>
          </a:stretch>
        </p:blipFill>
        <p:spPr>
          <a:xfrm>
            <a:off x="2428860" y="2143116"/>
            <a:ext cx="4598958" cy="3083392"/>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20000" t="-5000" r="-40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02193" y="5342295"/>
            <a:ext cx="9460539"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MARTYNA WOJCIECHOWSKA</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1659285"/>
            <a:ext cx="7848872" cy="3539430"/>
          </a:xfrm>
          <a:prstGeom prst="rect">
            <a:avLst/>
          </a:prstGeom>
          <a:noFill/>
        </p:spPr>
        <p:txBody>
          <a:bodyPr wrap="square" rtlCol="0">
            <a:spAutoFit/>
          </a:bodyPr>
          <a:lstStyle/>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Marta Eliza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Wojciechowska</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was born in 1974</a:t>
            </a:r>
            <a:br>
              <a:rPr lang="en-US" sz="2800" b="1" dirty="0" smtClean="0">
                <a:ln w="3175">
                  <a:solidFill>
                    <a:schemeClr val="tx1">
                      <a:lumMod val="85000"/>
                      <a:lumOff val="15000"/>
                    </a:schemeClr>
                  </a:solidFill>
                </a:ln>
                <a:solidFill>
                  <a:schemeClr val="accent5">
                    <a:lumMod val="75000"/>
                  </a:schemeClr>
                </a:solidFill>
                <a:latin typeface="+mj-lt"/>
                <a:ea typeface="+mj-ea"/>
                <a:cs typeface="+mj-cs"/>
              </a:rPr>
            </a:br>
            <a:r>
              <a:rPr lang="en-US" sz="2800" b="1" dirty="0" smtClean="0">
                <a:ln w="3175">
                  <a:solidFill>
                    <a:schemeClr val="tx1">
                      <a:lumMod val="85000"/>
                      <a:lumOff val="15000"/>
                    </a:schemeClr>
                  </a:solidFill>
                </a:ln>
                <a:solidFill>
                  <a:schemeClr val="accent5">
                    <a:lumMod val="75000"/>
                  </a:schemeClr>
                </a:solidFill>
                <a:latin typeface="+mj-lt"/>
                <a:ea typeface="+mj-ea"/>
                <a:cs typeface="+mj-cs"/>
              </a:rPr>
              <a:t> in Warsaw. She is Polish television presenter, journalist,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traveller</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writer, rally driver and licensed diver. 22 January 2010 she stood on last top gaining the Seven Summits. She is the third Polish woman who climbed the highest mountains on all seven continents and the second Pole who climbed </a:t>
            </a:r>
            <a:br>
              <a:rPr lang="en-US" sz="2800" b="1" dirty="0" smtClean="0">
                <a:ln w="3175">
                  <a:solidFill>
                    <a:schemeClr val="tx1">
                      <a:lumMod val="85000"/>
                      <a:lumOff val="15000"/>
                    </a:schemeClr>
                  </a:solidFill>
                </a:ln>
                <a:solidFill>
                  <a:schemeClr val="accent5">
                    <a:lumMod val="75000"/>
                  </a:schemeClr>
                </a:solidFill>
                <a:latin typeface="+mj-lt"/>
                <a:ea typeface="+mj-ea"/>
                <a:cs typeface="+mj-cs"/>
              </a:rPr>
            </a:br>
            <a:r>
              <a:rPr lang="pl-PL" sz="2800" b="1" dirty="0" smtClean="0">
                <a:ln w="3175">
                  <a:solidFill>
                    <a:schemeClr val="tx1">
                      <a:lumMod val="85000"/>
                      <a:lumOff val="15000"/>
                    </a:schemeClr>
                  </a:solidFill>
                </a:ln>
                <a:solidFill>
                  <a:schemeClr val="accent5">
                    <a:lumMod val="75000"/>
                  </a:schemeClr>
                </a:solidFill>
                <a:latin typeface="+mj-lt"/>
                <a:ea typeface="+mj-ea"/>
                <a:cs typeface="+mj-cs"/>
              </a:rPr>
              <a:t>in </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a more difficult version of Reinhold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Messner</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a:t>
            </a:r>
            <a:endParaRPr lang="pl-PL" sz="2800" b="1" dirty="0" smtClean="0">
              <a:ln w="3175">
                <a:solidFill>
                  <a:schemeClr val="tx1">
                    <a:lumMod val="85000"/>
                    <a:lumOff val="15000"/>
                  </a:schemeClr>
                </a:solidFill>
              </a:ln>
              <a:solidFill>
                <a:schemeClr val="accent5">
                  <a:lumMod val="75000"/>
                </a:schemeClr>
              </a:solidFill>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rot="20850034">
            <a:off x="411163" y="665163"/>
            <a:ext cx="3948112" cy="19018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WOMEN ON THE EDGE OF THE WORLD</a:t>
            </a:r>
          </a:p>
        </p:txBody>
      </p:sp>
      <p:sp>
        <p:nvSpPr>
          <p:cNvPr id="4" name="Cloud 3"/>
          <p:cNvSpPr/>
          <p:nvPr/>
        </p:nvSpPr>
        <p:spPr>
          <a:xfrm rot="20705576">
            <a:off x="1233488" y="3995738"/>
            <a:ext cx="3949700" cy="1903412"/>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NATIONAL GEOGRAPHIC</a:t>
            </a:r>
          </a:p>
        </p:txBody>
      </p:sp>
      <p:sp>
        <p:nvSpPr>
          <p:cNvPr id="6" name="Cloud 5"/>
          <p:cNvSpPr/>
          <p:nvPr/>
        </p:nvSpPr>
        <p:spPr>
          <a:xfrm rot="789113">
            <a:off x="5030788" y="1836738"/>
            <a:ext cx="3948112" cy="19018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DAKAR RALLY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221088"/>
            <a:ext cx="5148262" cy="1006475"/>
          </a:xfrm>
          <a:prstGeom prst="rect">
            <a:avLst/>
          </a:prstGeom>
          <a:noFill/>
        </p:spPr>
        <p:txBody>
          <a:bodyPr>
            <a:spAutoFit/>
          </a:bodyPr>
          <a:lstStyle/>
          <a:p>
            <a:r>
              <a:rPr lang="en-US" sz="2000" b="1" dirty="0" err="1">
                <a:latin typeface="Calibri" pitchFamily="34" charset="0"/>
              </a:rPr>
              <a:t>Wojciechowska</a:t>
            </a:r>
            <a:r>
              <a:rPr lang="en-US" sz="2000" b="1" dirty="0">
                <a:latin typeface="Calibri" pitchFamily="34" charset="0"/>
              </a:rPr>
              <a:t>  is a rally car driver. She has been involved in</a:t>
            </a:r>
            <a:r>
              <a:rPr lang="pl-PL" sz="2000" b="1" dirty="0"/>
              <a:t> </a:t>
            </a:r>
            <a:r>
              <a:rPr lang="en-US" sz="2000" b="1" dirty="0">
                <a:latin typeface="Calibri" pitchFamily="34" charset="0"/>
              </a:rPr>
              <a:t>the Paris-Dakar </a:t>
            </a:r>
            <a:r>
              <a:rPr lang="pl-PL" sz="2000" b="1" dirty="0"/>
              <a:t>R</a:t>
            </a:r>
            <a:r>
              <a:rPr lang="en-US" sz="2000" b="1" dirty="0">
                <a:latin typeface="Calibri" pitchFamily="34" charset="0"/>
              </a:rPr>
              <a:t>ally.</a:t>
            </a:r>
            <a:endParaRPr lang="pl-PL" sz="2000" b="1" dirty="0">
              <a:latin typeface="Calibri" pitchFamily="34" charset="0"/>
            </a:endParaRPr>
          </a:p>
        </p:txBody>
      </p:sp>
      <p:sp>
        <p:nvSpPr>
          <p:cNvPr id="3" name="Cloud 2"/>
          <p:cNvSpPr/>
          <p:nvPr/>
        </p:nvSpPr>
        <p:spPr>
          <a:xfrm rot="789113">
            <a:off x="6165850" y="3990975"/>
            <a:ext cx="2528888" cy="10160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rPr>
              <a:t>DAKAR RALLY</a:t>
            </a:r>
          </a:p>
        </p:txBody>
      </p:sp>
      <p:sp>
        <p:nvSpPr>
          <p:cNvPr id="4" name="Cloud 3"/>
          <p:cNvSpPr/>
          <p:nvPr/>
        </p:nvSpPr>
        <p:spPr>
          <a:xfrm rot="20850034">
            <a:off x="90488" y="574675"/>
            <a:ext cx="3025775" cy="1169988"/>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WOMEN ON THE EDGE OF THE WORLD</a:t>
            </a:r>
          </a:p>
        </p:txBody>
      </p:sp>
      <p:sp>
        <p:nvSpPr>
          <p:cNvPr id="5" name="TextBox 4"/>
          <p:cNvSpPr txBox="1"/>
          <p:nvPr/>
        </p:nvSpPr>
        <p:spPr>
          <a:xfrm>
            <a:off x="3348038" y="260350"/>
            <a:ext cx="5400675" cy="3785652"/>
          </a:xfrm>
          <a:prstGeom prst="rect">
            <a:avLst/>
          </a:prstGeom>
          <a:noFill/>
        </p:spPr>
        <p:txBody>
          <a:bodyPr>
            <a:spAutoFit/>
          </a:bodyPr>
          <a:lstStyle/>
          <a:p>
            <a:r>
              <a:rPr lang="pl-PL" sz="2000" b="1" dirty="0"/>
              <a:t>„</a:t>
            </a:r>
            <a:r>
              <a:rPr lang="en-US" sz="2000" b="1" dirty="0">
                <a:latin typeface="Calibri" pitchFamily="34" charset="0"/>
              </a:rPr>
              <a:t>Two seasons of </a:t>
            </a:r>
            <a:r>
              <a:rPr lang="en-US" sz="2000" b="1" dirty="0" err="1">
                <a:latin typeface="Calibri" pitchFamily="34" charset="0"/>
              </a:rPr>
              <a:t>Misja</a:t>
            </a:r>
            <a:r>
              <a:rPr lang="en-US" sz="2000" b="1" dirty="0">
                <a:latin typeface="Calibri" pitchFamily="34" charset="0"/>
              </a:rPr>
              <a:t> </a:t>
            </a:r>
            <a:r>
              <a:rPr lang="en-US" sz="2000" b="1" dirty="0" err="1">
                <a:latin typeface="Calibri" pitchFamily="34" charset="0"/>
              </a:rPr>
              <a:t>Martyna</a:t>
            </a:r>
            <a:r>
              <a:rPr lang="en-US" sz="2000" b="1" dirty="0">
                <a:latin typeface="Calibri" pitchFamily="34" charset="0"/>
              </a:rPr>
              <a:t> – a travel &amp; adventure TV series were my most awaited </a:t>
            </a:r>
            <a:endParaRPr lang="pl-PL" sz="2000" b="1" dirty="0" smtClean="0">
              <a:latin typeface="Calibri" pitchFamily="34" charset="0"/>
            </a:endParaRPr>
          </a:p>
          <a:p>
            <a:r>
              <a:rPr lang="en-US" sz="2000" b="1" dirty="0" smtClean="0">
                <a:latin typeface="Calibri" pitchFamily="34" charset="0"/>
              </a:rPr>
              <a:t>and </a:t>
            </a:r>
            <a:r>
              <a:rPr lang="en-US" sz="2000" b="1" dirty="0">
                <a:latin typeface="Calibri" pitchFamily="34" charset="0"/>
              </a:rPr>
              <a:t>dreamed of program. Together with my production crew I traveled the world to the most untypical and exotic places. By trying to </a:t>
            </a:r>
            <a:r>
              <a:rPr lang="en-US" sz="2000" b="1" dirty="0" smtClean="0">
                <a:latin typeface="Calibri" pitchFamily="34" charset="0"/>
              </a:rPr>
              <a:t>blend</a:t>
            </a:r>
            <a:endParaRPr lang="pl-PL" sz="2000" b="1" dirty="0" smtClean="0">
              <a:latin typeface="Calibri" pitchFamily="34" charset="0"/>
            </a:endParaRPr>
          </a:p>
          <a:p>
            <a:r>
              <a:rPr lang="en-US" sz="2000" b="1" dirty="0" smtClean="0">
                <a:latin typeface="Calibri" pitchFamily="34" charset="0"/>
              </a:rPr>
              <a:t> </a:t>
            </a:r>
            <a:r>
              <a:rPr lang="en-US" sz="2000" b="1" dirty="0">
                <a:latin typeface="Calibri" pitchFamily="34" charset="0"/>
              </a:rPr>
              <a:t>in with the lives of local people, a will to face their culture and history, I gave viewers knowledge about certain countries. I was happy every day on the road. “A woman at the end </a:t>
            </a:r>
            <a:endParaRPr lang="pl-PL" sz="2000" b="1" dirty="0" smtClean="0">
              <a:latin typeface="Calibri" pitchFamily="34" charset="0"/>
            </a:endParaRPr>
          </a:p>
          <a:p>
            <a:r>
              <a:rPr lang="en-US" sz="2000" b="1" dirty="0" smtClean="0">
                <a:latin typeface="Calibri" pitchFamily="34" charset="0"/>
              </a:rPr>
              <a:t>of </a:t>
            </a:r>
            <a:r>
              <a:rPr lang="en-US" sz="2000" b="1" dirty="0">
                <a:latin typeface="Calibri" pitchFamily="34" charset="0"/>
              </a:rPr>
              <a:t>the world” was another of my television dreams. This time only women are at the centre of attention</a:t>
            </a:r>
            <a:r>
              <a:rPr lang="en-US" dirty="0"/>
              <a:t>.</a:t>
            </a:r>
            <a:r>
              <a:rPr lang="pl-PL" dirty="0"/>
              <a:t>”</a:t>
            </a:r>
          </a:p>
        </p:txBody>
      </p:sp>
      <p:sp>
        <p:nvSpPr>
          <p:cNvPr id="6" name="Cloud 5"/>
          <p:cNvSpPr/>
          <p:nvPr/>
        </p:nvSpPr>
        <p:spPr>
          <a:xfrm rot="21067714">
            <a:off x="405676" y="5398490"/>
            <a:ext cx="2597150" cy="12668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NATIONAL GEOGRAPHIC</a:t>
            </a:r>
          </a:p>
        </p:txBody>
      </p:sp>
      <p:sp>
        <p:nvSpPr>
          <p:cNvPr id="7" name="TextBox 6"/>
          <p:cNvSpPr txBox="1"/>
          <p:nvPr/>
        </p:nvSpPr>
        <p:spPr>
          <a:xfrm>
            <a:off x="3276600" y="5300663"/>
            <a:ext cx="5183188" cy="1293812"/>
          </a:xfrm>
          <a:prstGeom prst="rect">
            <a:avLst/>
          </a:prstGeom>
          <a:noFill/>
        </p:spPr>
        <p:txBody>
          <a:bodyPr>
            <a:spAutoFit/>
          </a:bodyPr>
          <a:lstStyle/>
          <a:p>
            <a:pPr>
              <a:defRPr/>
            </a:pPr>
            <a:r>
              <a:rPr lang="en-US" sz="2000" b="1" dirty="0">
                <a:latin typeface="+mn-lt"/>
                <a:cs typeface="+mn-cs"/>
              </a:rPr>
              <a:t>She is the editor of the Polish edition of </a:t>
            </a:r>
            <a:r>
              <a:rPr lang="pl-PL" sz="2000" b="1" dirty="0">
                <a:latin typeface="+mn-lt"/>
                <a:cs typeface="+mn-cs"/>
              </a:rPr>
              <a:t>National Geographic Magazine</a:t>
            </a:r>
            <a:r>
              <a:rPr lang="en-US" sz="2000" b="1" dirty="0">
                <a:latin typeface="+mn-lt"/>
                <a:cs typeface="+mn-cs"/>
              </a:rPr>
              <a:t> </a:t>
            </a:r>
            <a:r>
              <a:rPr lang="en-US" sz="2000" b="1" dirty="0" smtClean="0">
                <a:latin typeface="+mn-lt"/>
                <a:cs typeface="+mn-cs"/>
              </a:rPr>
              <a:t>and</a:t>
            </a:r>
            <a:endParaRPr lang="pl-PL" sz="2000" b="1" dirty="0" smtClean="0">
              <a:latin typeface="+mn-lt"/>
              <a:cs typeface="+mn-cs"/>
            </a:endParaRPr>
          </a:p>
          <a:p>
            <a:pPr>
              <a:defRPr/>
            </a:pPr>
            <a:r>
              <a:rPr lang="en-US" sz="2000" b="1" dirty="0">
                <a:latin typeface="+mn-lt"/>
                <a:cs typeface="+mn-cs"/>
              </a:rPr>
              <a:t> </a:t>
            </a:r>
            <a:r>
              <a:rPr lang="pl-PL" sz="2000" b="1" dirty="0">
                <a:latin typeface="+mn-lt"/>
                <a:cs typeface="+mn-cs"/>
              </a:rPr>
              <a:t>National Geographic Traveler</a:t>
            </a:r>
            <a:r>
              <a:rPr lang="en-US" sz="2000" b="1" dirty="0">
                <a:latin typeface="+mn-lt"/>
                <a:cs typeface="+mn-cs"/>
              </a:rPr>
              <a:t>. </a:t>
            </a:r>
            <a:endParaRPr lang="pl-PL" sz="2000" b="1" dirty="0">
              <a:latin typeface="+mn-lt"/>
              <a:cs typeface="+mn-cs"/>
            </a:endParaRPr>
          </a:p>
          <a:p>
            <a:pP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tyna wojciechowska2.jpg"/>
          <p:cNvPicPr>
            <a:picLocks noChangeAspect="1"/>
          </p:cNvPicPr>
          <p:nvPr/>
        </p:nvPicPr>
        <p:blipFill>
          <a:blip r:embed="rId2" cstate="print"/>
          <a:stretch>
            <a:fillRect/>
          </a:stretch>
        </p:blipFill>
        <p:spPr>
          <a:xfrm rot="20699351">
            <a:off x="4362660" y="3840882"/>
            <a:ext cx="5221878" cy="2932955"/>
          </a:xfrm>
          <a:prstGeom prst="rect">
            <a:avLst/>
          </a:prstGeom>
          <a:effectLst>
            <a:softEdge rad="63500"/>
          </a:effectLst>
        </p:spPr>
      </p:pic>
      <p:pic>
        <p:nvPicPr>
          <p:cNvPr id="4" name="Picture 3" descr="martyna wojciechowska3.jpg"/>
          <p:cNvPicPr>
            <a:picLocks noChangeAspect="1"/>
          </p:cNvPicPr>
          <p:nvPr/>
        </p:nvPicPr>
        <p:blipFill>
          <a:blip r:embed="rId3" cstate="print"/>
          <a:stretch>
            <a:fillRect/>
          </a:stretch>
        </p:blipFill>
        <p:spPr>
          <a:xfrm rot="20389081">
            <a:off x="-238432" y="-271573"/>
            <a:ext cx="4792778" cy="3198090"/>
          </a:xfrm>
          <a:prstGeom prst="rect">
            <a:avLst/>
          </a:prstGeom>
          <a:effectLst>
            <a:softEdge rad="63500"/>
          </a:effectLst>
        </p:spPr>
      </p:pic>
      <p:pic>
        <p:nvPicPr>
          <p:cNvPr id="7" name="Picture 6" descr="martyna wojciechowska6.jpg"/>
          <p:cNvPicPr>
            <a:picLocks noChangeAspect="1"/>
          </p:cNvPicPr>
          <p:nvPr/>
        </p:nvPicPr>
        <p:blipFill>
          <a:blip r:embed="rId4" cstate="print"/>
          <a:stretch>
            <a:fillRect/>
          </a:stretch>
        </p:blipFill>
        <p:spPr>
          <a:xfrm rot="902484">
            <a:off x="-391741" y="3835857"/>
            <a:ext cx="4645854" cy="3100052"/>
          </a:xfrm>
          <a:prstGeom prst="rect">
            <a:avLst/>
          </a:prstGeom>
          <a:effectLst>
            <a:softEdge rad="63500"/>
          </a:effectLst>
        </p:spPr>
      </p:pic>
      <p:pic>
        <p:nvPicPr>
          <p:cNvPr id="8" name="Picture 7" descr="Bez tytułu.png"/>
          <p:cNvPicPr>
            <a:picLocks noChangeAspect="1"/>
          </p:cNvPicPr>
          <p:nvPr/>
        </p:nvPicPr>
        <p:blipFill>
          <a:blip r:embed="rId5" cstate="print"/>
          <a:stretch>
            <a:fillRect/>
          </a:stretch>
        </p:blipFill>
        <p:spPr>
          <a:xfrm rot="960558">
            <a:off x="5065201" y="-100486"/>
            <a:ext cx="4831965" cy="2701922"/>
          </a:xfrm>
          <a:prstGeom prst="rect">
            <a:avLst/>
          </a:prstGeom>
          <a:effectLst>
            <a:softEdge rad="63500"/>
          </a:effectLst>
        </p:spPr>
      </p:pic>
      <p:pic>
        <p:nvPicPr>
          <p:cNvPr id="5" name="Picture 4" descr="martyna wojciechowska4.jpg"/>
          <p:cNvPicPr>
            <a:picLocks noChangeAspect="1"/>
          </p:cNvPicPr>
          <p:nvPr/>
        </p:nvPicPr>
        <p:blipFill>
          <a:blip r:embed="rId6" cstate="print"/>
          <a:stretch>
            <a:fillRect/>
          </a:stretch>
        </p:blipFill>
        <p:spPr>
          <a:xfrm>
            <a:off x="2559838" y="1536241"/>
            <a:ext cx="4024325" cy="3785519"/>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ppt_x</p:attrName>
                                        </p:attrNameLst>
                                      </p:cBhvr>
                                      <p:tavLst>
                                        <p:tav tm="0">
                                          <p:val>
                                            <p:strVal val="#ppt_x-.2"/>
                                          </p:val>
                                        </p:tav>
                                        <p:tav tm="100000">
                                          <p:val>
                                            <p:strVal val="#ppt_x"/>
                                          </p:val>
                                        </p:tav>
                                      </p:tavLst>
                                    </p:anim>
                                    <p:anim calcmode="lin" valueType="num">
                                      <p:cBhvr>
                                        <p:cTn id="14"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2000"/>
                                        <p:tgtEl>
                                          <p:spTgt spid="4"/>
                                        </p:tgtEl>
                                      </p:cBhvr>
                                    </p:animEffect>
                                  </p:childTnLst>
                                </p:cTn>
                              </p:par>
                            </p:childTnLst>
                          </p:cTn>
                        </p:par>
                        <p:par>
                          <p:cTn id="16" fill="hold">
                            <p:stCondLst>
                              <p:cond delay="4000"/>
                            </p:stCondLst>
                            <p:childTnLst>
                              <p:par>
                                <p:cTn id="17" presetID="2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ppt_x</p:attrName>
                                        </p:attrNameLst>
                                      </p:cBhvr>
                                      <p:tavLst>
                                        <p:tav tm="0">
                                          <p:val>
                                            <p:strVal val="#ppt_x-.2"/>
                                          </p:val>
                                        </p:tav>
                                        <p:tav tm="100000">
                                          <p:val>
                                            <p:strVal val="#ppt_x"/>
                                          </p:val>
                                        </p:tav>
                                      </p:tavLst>
                                    </p:anim>
                                    <p:anim calcmode="lin" valueType="num">
                                      <p:cBhvr>
                                        <p:cTn id="20"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2000"/>
                                        <p:tgtEl>
                                          <p:spTgt spid="7"/>
                                        </p:tgtEl>
                                      </p:cBhvr>
                                    </p:animEffect>
                                  </p:childTnLst>
                                </p:cTn>
                              </p:par>
                            </p:childTnLst>
                          </p:cTn>
                        </p:par>
                        <p:par>
                          <p:cTn id="22" fill="hold">
                            <p:stCondLst>
                              <p:cond delay="6000"/>
                            </p:stCondLst>
                            <p:childTnLst>
                              <p:par>
                                <p:cTn id="23" presetID="29"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ppt_x</p:attrName>
                                        </p:attrNameLst>
                                      </p:cBhvr>
                                      <p:tavLst>
                                        <p:tav tm="0">
                                          <p:val>
                                            <p:strVal val="#ppt_x-.2"/>
                                          </p:val>
                                        </p:tav>
                                        <p:tav tm="100000">
                                          <p:val>
                                            <p:strVal val="#ppt_x"/>
                                          </p:val>
                                        </p:tav>
                                      </p:tavLst>
                                    </p:anim>
                                    <p:anim calcmode="lin" valueType="num">
                                      <p:cBhvr>
                                        <p:cTn id="26"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2000"/>
                                        <p:tgtEl>
                                          <p:spTgt spid="8"/>
                                        </p:tgtEl>
                                      </p:cBhvr>
                                    </p:animEffect>
                                  </p:childTnLst>
                                </p:cTn>
                              </p:par>
                            </p:childTnLst>
                          </p:cTn>
                        </p:par>
                        <p:par>
                          <p:cTn id="28" fill="hold">
                            <p:stCondLst>
                              <p:cond delay="8000"/>
                            </p:stCondLst>
                            <p:childTnLst>
                              <p:par>
                                <p:cTn id="29" presetID="2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ppt_x</p:attrName>
                                        </p:attrNameLst>
                                      </p:cBhvr>
                                      <p:tavLst>
                                        <p:tav tm="0">
                                          <p:val>
                                            <p:strVal val="#ppt_x-.2"/>
                                          </p:val>
                                        </p:tav>
                                        <p:tav tm="100000">
                                          <p:val>
                                            <p:strVal val="#ppt_x"/>
                                          </p:val>
                                        </p:tav>
                                      </p:tavLst>
                                    </p:anim>
                                    <p:anim calcmode="lin" valueType="num">
                                      <p:cBhvr>
                                        <p:cTn id="3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21214" y="5439132"/>
            <a:ext cx="4269823"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JASIEK MELA</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9000" r="-20000" b="-14000"/>
          </a:stretch>
        </a:blipFill>
        <a:effectLst/>
      </p:bgPr>
    </p:bg>
    <p:spTree>
      <p:nvGrpSpPr>
        <p:cNvPr id="1" name=""/>
        <p:cNvGrpSpPr/>
        <p:nvPr/>
      </p:nvGrpSpPr>
      <p:grpSpPr>
        <a:xfrm>
          <a:off x="0" y="0"/>
          <a:ext cx="0" cy="0"/>
          <a:chOff x="0" y="0"/>
          <a:chExt cx="0" cy="0"/>
        </a:xfrm>
      </p:grpSpPr>
      <p:sp>
        <p:nvSpPr>
          <p:cNvPr id="2" name="TextBox 1"/>
          <p:cNvSpPr txBox="1"/>
          <p:nvPr/>
        </p:nvSpPr>
        <p:spPr>
          <a:xfrm>
            <a:off x="1575827" y="5342295"/>
            <a:ext cx="5992346"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MAREK KAMIŃSKI</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72" y="1443841"/>
            <a:ext cx="8676456" cy="3539430"/>
          </a:xfrm>
          <a:prstGeom prst="rect">
            <a:avLst/>
          </a:prstGeom>
          <a:noFill/>
        </p:spPr>
        <p:txBody>
          <a:bodyPr wrap="square" rtlCol="0">
            <a:spAutoFit/>
          </a:bodyPr>
          <a:lstStyle/>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Marek Kamiński is Polish Polar explorer, author, photographer, entrepreneur.  He was born in 1964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in Gdańsk.  He studied philosophy and physics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at Warsaw University. He is founder</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 of the Marek  Kamiński Fundation.</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 Major expeditions: “TransGreenland Expedition”,  Antarctica, Kilimanjaro, Kościuszko Mountain in Australia, Zanzibar.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rot="21345855">
            <a:off x="4132263" y="4430713"/>
            <a:ext cx="3778250" cy="1893887"/>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dirty="0"/>
              <a:t> </a:t>
            </a:r>
            <a:r>
              <a:rPr lang="pl-PL" sz="3200" b="1" dirty="0">
                <a:solidFill>
                  <a:schemeClr val="tx1"/>
                </a:solidFill>
              </a:rPr>
              <a:t>DA VINCI LEARNING</a:t>
            </a:r>
          </a:p>
        </p:txBody>
      </p:sp>
      <p:sp>
        <p:nvSpPr>
          <p:cNvPr id="4" name="Cloud 3"/>
          <p:cNvSpPr/>
          <p:nvPr/>
        </p:nvSpPr>
        <p:spPr>
          <a:xfrm rot="1130147">
            <a:off x="4706938" y="1635125"/>
            <a:ext cx="4244975" cy="1893888"/>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dirty="0"/>
              <a:t> </a:t>
            </a:r>
            <a:r>
              <a:rPr lang="pl-PL" sz="3200" b="1" dirty="0">
                <a:solidFill>
                  <a:schemeClr val="tx1"/>
                </a:solidFill>
              </a:rPr>
              <a:t>GUINNESS BOOK OF RECORDS</a:t>
            </a:r>
          </a:p>
        </p:txBody>
      </p:sp>
      <p:sp>
        <p:nvSpPr>
          <p:cNvPr id="5" name="Cloud 4"/>
          <p:cNvSpPr/>
          <p:nvPr/>
        </p:nvSpPr>
        <p:spPr>
          <a:xfrm rot="21324700">
            <a:off x="69850" y="3433763"/>
            <a:ext cx="3776663" cy="1893887"/>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dirty="0"/>
              <a:t> </a:t>
            </a:r>
            <a:r>
              <a:rPr lang="pl-PL" sz="3200" b="1" dirty="0">
                <a:solidFill>
                  <a:schemeClr val="tx1"/>
                </a:solidFill>
              </a:rPr>
              <a:t>THROUGH THE WORLD WITH POLA</a:t>
            </a:r>
          </a:p>
        </p:txBody>
      </p:sp>
      <p:sp>
        <p:nvSpPr>
          <p:cNvPr id="6" name="Cloud 5"/>
          <p:cNvSpPr/>
          <p:nvPr/>
        </p:nvSpPr>
        <p:spPr>
          <a:xfrm rot="20850034">
            <a:off x="874713" y="385763"/>
            <a:ext cx="3776662" cy="1893887"/>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800" dirty="0"/>
              <a:t> </a:t>
            </a:r>
            <a:r>
              <a:rPr lang="pl-PL" sz="2800" b="1" dirty="0">
                <a:solidFill>
                  <a:schemeClr val="tx1"/>
                </a:solidFill>
              </a:rPr>
              <a:t>THE MAREK KAMIŃSKI FOUNDATION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966598">
            <a:off x="84138" y="776288"/>
            <a:ext cx="2592387" cy="11525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dirty="0"/>
              <a:t> </a:t>
            </a:r>
            <a:r>
              <a:rPr lang="pl-PL" sz="2000" b="1" dirty="0">
                <a:solidFill>
                  <a:schemeClr val="tx1"/>
                </a:solidFill>
              </a:rPr>
              <a:t>The Marek Kamiński Foundation</a:t>
            </a:r>
          </a:p>
        </p:txBody>
      </p:sp>
      <p:sp>
        <p:nvSpPr>
          <p:cNvPr id="3" name="TextBox 2"/>
          <p:cNvSpPr txBox="1"/>
          <p:nvPr/>
        </p:nvSpPr>
        <p:spPr>
          <a:xfrm>
            <a:off x="2843213" y="333375"/>
            <a:ext cx="5832475" cy="2862322"/>
          </a:xfrm>
          <a:prstGeom prst="rect">
            <a:avLst/>
          </a:prstGeom>
          <a:noFill/>
        </p:spPr>
        <p:txBody>
          <a:bodyPr>
            <a:spAutoFit/>
          </a:bodyPr>
          <a:lstStyle/>
          <a:p>
            <a:pPr>
              <a:defRPr/>
            </a:pPr>
            <a:r>
              <a:rPr lang="en-US" sz="2000" b="1" dirty="0">
                <a:latin typeface="+mn-lt"/>
                <a:cs typeface="+mn-cs"/>
              </a:rPr>
              <a:t>The </a:t>
            </a:r>
            <a:r>
              <a:rPr lang="en-US" sz="2000" b="1" dirty="0" err="1">
                <a:latin typeface="+mn-lt"/>
                <a:cs typeface="+mn-cs"/>
              </a:rPr>
              <a:t>Marek</a:t>
            </a:r>
            <a:r>
              <a:rPr lang="en-US" sz="2000" b="1" dirty="0">
                <a:latin typeface="+mn-lt"/>
                <a:cs typeface="+mn-cs"/>
              </a:rPr>
              <a:t> </a:t>
            </a:r>
            <a:r>
              <a:rPr lang="en-US" sz="2000" b="1" dirty="0" err="1">
                <a:latin typeface="+mn-lt"/>
                <a:cs typeface="+mn-cs"/>
              </a:rPr>
              <a:t>Kamiński</a:t>
            </a:r>
            <a:r>
              <a:rPr lang="en-US" sz="2000" b="1" dirty="0">
                <a:latin typeface="+mn-lt"/>
                <a:cs typeface="+mn-cs"/>
              </a:rPr>
              <a:t> Foundation was </a:t>
            </a:r>
            <a:r>
              <a:rPr lang="en-US" sz="2000" b="1" dirty="0" smtClean="0">
                <a:latin typeface="+mn-lt"/>
                <a:cs typeface="+mn-cs"/>
              </a:rPr>
              <a:t>founded</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in 1996. It is involved in creating and running educational </a:t>
            </a:r>
            <a:r>
              <a:rPr lang="en-US" sz="2000" b="1" dirty="0" err="1">
                <a:latin typeface="+mn-lt"/>
                <a:cs typeface="+mn-cs"/>
              </a:rPr>
              <a:t>programmes</a:t>
            </a:r>
            <a:r>
              <a:rPr lang="en-US" sz="2000" b="1" dirty="0">
                <a:latin typeface="+mn-lt"/>
                <a:cs typeface="+mn-cs"/>
              </a:rPr>
              <a:t>, fund-raising for prostheses for those in need, and integrated camps for </a:t>
            </a:r>
            <a:endParaRPr lang="pl-PL" sz="2000" b="1" dirty="0" smtClean="0">
              <a:latin typeface="+mn-lt"/>
              <a:cs typeface="+mn-cs"/>
            </a:endParaRPr>
          </a:p>
          <a:p>
            <a:pPr>
              <a:defRPr/>
            </a:pPr>
            <a:r>
              <a:rPr lang="en-US" sz="2000" b="1" dirty="0" smtClean="0">
                <a:latin typeface="+mn-lt"/>
                <a:cs typeface="+mn-cs"/>
              </a:rPr>
              <a:t>the </a:t>
            </a:r>
            <a:r>
              <a:rPr lang="en-US" sz="2000" b="1" dirty="0">
                <a:latin typeface="+mn-lt"/>
                <a:cs typeface="+mn-cs"/>
              </a:rPr>
              <a:t>disabled. Its statutory aims also include supporting exploration of the Polar regions and other places worldwide, promoting Polar studies </a:t>
            </a:r>
            <a:endParaRPr lang="pl-PL" sz="2000" b="1" dirty="0" smtClean="0">
              <a:latin typeface="+mn-lt"/>
              <a:cs typeface="+mn-cs"/>
            </a:endParaRPr>
          </a:p>
          <a:p>
            <a:pPr>
              <a:defRPr/>
            </a:pPr>
            <a:r>
              <a:rPr lang="en-US" sz="2000" b="1" dirty="0" smtClean="0">
                <a:latin typeface="+mn-lt"/>
                <a:cs typeface="+mn-cs"/>
              </a:rPr>
              <a:t>and </a:t>
            </a:r>
            <a:r>
              <a:rPr lang="en-US" sz="2000" b="1" dirty="0">
                <a:latin typeface="+mn-lt"/>
                <a:cs typeface="+mn-cs"/>
              </a:rPr>
              <a:t>ecology and supporting young participants </a:t>
            </a:r>
            <a:endParaRPr lang="pl-PL" sz="2000" b="1" dirty="0" smtClean="0">
              <a:latin typeface="+mn-lt"/>
              <a:cs typeface="+mn-cs"/>
            </a:endParaRPr>
          </a:p>
          <a:p>
            <a:pPr>
              <a:defRPr/>
            </a:pPr>
            <a:r>
              <a:rPr lang="en-US" sz="2000" b="1" dirty="0" smtClean="0">
                <a:latin typeface="+mn-lt"/>
                <a:cs typeface="+mn-cs"/>
              </a:rPr>
              <a:t>in </a:t>
            </a:r>
            <a:r>
              <a:rPr lang="en-US" sz="2000" b="1" dirty="0">
                <a:latin typeface="+mn-lt"/>
                <a:cs typeface="+mn-cs"/>
              </a:rPr>
              <a:t>expeditions.</a:t>
            </a:r>
            <a:endParaRPr lang="pl-PL" sz="2000" b="1" dirty="0">
              <a:latin typeface="+mn-lt"/>
              <a:cs typeface="+mn-cs"/>
            </a:endParaRPr>
          </a:p>
        </p:txBody>
      </p:sp>
      <p:sp>
        <p:nvSpPr>
          <p:cNvPr id="4" name="Cloud 3"/>
          <p:cNvSpPr/>
          <p:nvPr/>
        </p:nvSpPr>
        <p:spPr>
          <a:xfrm rot="1130147">
            <a:off x="5862638" y="4141788"/>
            <a:ext cx="2854325" cy="1331912"/>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dirty="0"/>
              <a:t> </a:t>
            </a:r>
            <a:r>
              <a:rPr lang="pl-PL" sz="2400" b="1" dirty="0">
                <a:solidFill>
                  <a:schemeClr val="tx1"/>
                </a:solidFill>
              </a:rPr>
              <a:t>Guinness Book of Records</a:t>
            </a:r>
          </a:p>
        </p:txBody>
      </p:sp>
      <p:sp>
        <p:nvSpPr>
          <p:cNvPr id="5" name="TextBox 4"/>
          <p:cNvSpPr txBox="1"/>
          <p:nvPr/>
        </p:nvSpPr>
        <p:spPr>
          <a:xfrm>
            <a:off x="684213" y="4365625"/>
            <a:ext cx="4895850" cy="1292225"/>
          </a:xfrm>
          <a:prstGeom prst="rect">
            <a:avLst/>
          </a:prstGeom>
          <a:noFill/>
        </p:spPr>
        <p:txBody>
          <a:bodyPr>
            <a:spAutoFit/>
          </a:bodyPr>
          <a:lstStyle/>
          <a:p>
            <a:pPr>
              <a:defRPr/>
            </a:pPr>
            <a:r>
              <a:rPr lang="en-US" sz="2000" b="1" dirty="0">
                <a:latin typeface="+mn-lt"/>
                <a:cs typeface="+mn-cs"/>
              </a:rPr>
              <a:t>“First on South Pole and North Pole in the same year” - Record entered the Guinness Book in 1995.</a:t>
            </a:r>
            <a:endParaRPr lang="pl-PL" sz="2000" b="1" dirty="0">
              <a:latin typeface="+mn-lt"/>
              <a:cs typeface="+mn-cs"/>
            </a:endParaRPr>
          </a:p>
          <a:p>
            <a:pP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1015886">
            <a:off x="565150" y="1136650"/>
            <a:ext cx="2813050" cy="13938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dirty="0"/>
              <a:t> </a:t>
            </a:r>
            <a:r>
              <a:rPr lang="pl-PL" sz="2400" b="1" dirty="0">
                <a:solidFill>
                  <a:schemeClr val="tx1"/>
                </a:solidFill>
              </a:rPr>
              <a:t>Through the world with Pola</a:t>
            </a:r>
          </a:p>
        </p:txBody>
      </p:sp>
      <p:sp>
        <p:nvSpPr>
          <p:cNvPr id="3" name="Cloud 2"/>
          <p:cNvSpPr/>
          <p:nvPr/>
        </p:nvSpPr>
        <p:spPr>
          <a:xfrm rot="557792">
            <a:off x="5445125" y="4300538"/>
            <a:ext cx="2868613" cy="12287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800" dirty="0"/>
              <a:t> </a:t>
            </a:r>
            <a:r>
              <a:rPr lang="pl-PL" sz="2800" b="1" dirty="0">
                <a:solidFill>
                  <a:schemeClr val="tx1"/>
                </a:solidFill>
              </a:rPr>
              <a:t>Da Vinci Learning</a:t>
            </a:r>
          </a:p>
        </p:txBody>
      </p:sp>
      <p:sp>
        <p:nvSpPr>
          <p:cNvPr id="4" name="TextBox 3"/>
          <p:cNvSpPr txBox="1"/>
          <p:nvPr/>
        </p:nvSpPr>
        <p:spPr>
          <a:xfrm>
            <a:off x="3635375" y="836613"/>
            <a:ext cx="5113338" cy="1920875"/>
          </a:xfrm>
          <a:prstGeom prst="rect">
            <a:avLst/>
          </a:prstGeom>
          <a:noFill/>
        </p:spPr>
        <p:txBody>
          <a:bodyPr>
            <a:spAutoFit/>
          </a:bodyPr>
          <a:lstStyle/>
          <a:p>
            <a:r>
              <a:rPr lang="en-US" sz="2000" b="1" dirty="0">
                <a:latin typeface="Calibri" pitchFamily="34" charset="0"/>
              </a:rPr>
              <a:t>„</a:t>
            </a:r>
            <a:r>
              <a:rPr lang="en-US" sz="2000" b="1" dirty="0" err="1">
                <a:latin typeface="Calibri" pitchFamily="34" charset="0"/>
              </a:rPr>
              <a:t>Throught</a:t>
            </a:r>
            <a:r>
              <a:rPr lang="en-US" sz="2000" b="1" dirty="0">
                <a:latin typeface="Calibri" pitchFamily="34" charset="0"/>
              </a:rPr>
              <a:t> the world with </a:t>
            </a:r>
            <a:r>
              <a:rPr lang="en-US" sz="2000" b="1" dirty="0" err="1">
                <a:latin typeface="Calibri" pitchFamily="34" charset="0"/>
              </a:rPr>
              <a:t>Pola</a:t>
            </a:r>
            <a:r>
              <a:rPr lang="en-US" sz="2000" b="1" dirty="0">
                <a:latin typeface="Calibri" pitchFamily="34" charset="0"/>
              </a:rPr>
              <a:t>” is </a:t>
            </a:r>
            <a:r>
              <a:rPr lang="en-US" sz="2000" b="1" dirty="0" err="1">
                <a:latin typeface="Calibri" pitchFamily="34" charset="0"/>
              </a:rPr>
              <a:t>Marek</a:t>
            </a:r>
            <a:r>
              <a:rPr lang="en-US" sz="2000" b="1" dirty="0">
                <a:latin typeface="Calibri" pitchFamily="34" charset="0"/>
              </a:rPr>
              <a:t> </a:t>
            </a:r>
            <a:r>
              <a:rPr lang="en-US" sz="2000" b="1" dirty="0" err="1">
                <a:latin typeface="Calibri" pitchFamily="34" charset="0"/>
              </a:rPr>
              <a:t>Kamiński</a:t>
            </a:r>
            <a:r>
              <a:rPr lang="en-US" sz="2000" b="1" dirty="0">
                <a:latin typeface="Calibri" pitchFamily="34" charset="0"/>
              </a:rPr>
              <a:t> Foundation’s  new project.  </a:t>
            </a:r>
            <a:endParaRPr lang="pl-PL" sz="2000" b="1" dirty="0" smtClean="0">
              <a:latin typeface="Calibri" pitchFamily="34" charset="0"/>
            </a:endParaRPr>
          </a:p>
          <a:p>
            <a:r>
              <a:rPr lang="en-US" sz="2000" b="1" dirty="0" err="1" smtClean="0">
                <a:latin typeface="Calibri" pitchFamily="34" charset="0"/>
              </a:rPr>
              <a:t>Marek</a:t>
            </a:r>
            <a:r>
              <a:rPr lang="en-US" sz="2000" b="1" dirty="0" smtClean="0">
                <a:latin typeface="Calibri" pitchFamily="34" charset="0"/>
              </a:rPr>
              <a:t> </a:t>
            </a:r>
            <a:r>
              <a:rPr lang="en-US" sz="2000" b="1" dirty="0" err="1">
                <a:latin typeface="Calibri" pitchFamily="34" charset="0"/>
              </a:rPr>
              <a:t>Kamiński</a:t>
            </a:r>
            <a:r>
              <a:rPr lang="en-US" sz="2000" b="1" dirty="0">
                <a:latin typeface="Calibri" pitchFamily="34" charset="0"/>
              </a:rPr>
              <a:t>, his wife </a:t>
            </a:r>
            <a:r>
              <a:rPr lang="en-US" sz="2000" b="1" dirty="0" err="1">
                <a:latin typeface="Calibri" pitchFamily="34" charset="0"/>
              </a:rPr>
              <a:t>Katarzyna</a:t>
            </a:r>
            <a:r>
              <a:rPr lang="en-US" sz="2000" b="1" dirty="0">
                <a:latin typeface="Calibri" pitchFamily="34" charset="0"/>
              </a:rPr>
              <a:t> and their one-and-half year old daughter – </a:t>
            </a:r>
            <a:r>
              <a:rPr lang="en-US" sz="2000" b="1" dirty="0" err="1">
                <a:latin typeface="Calibri" pitchFamily="34" charset="0"/>
              </a:rPr>
              <a:t>Pola</a:t>
            </a:r>
            <a:r>
              <a:rPr lang="en-US" sz="2000" b="1" dirty="0">
                <a:latin typeface="Calibri" pitchFamily="34" charset="0"/>
              </a:rPr>
              <a:t> </a:t>
            </a:r>
            <a:r>
              <a:rPr lang="pl-PL" sz="2000" b="1" dirty="0"/>
              <a:t>are</a:t>
            </a:r>
            <a:r>
              <a:rPr lang="en-US" sz="2000" b="1" dirty="0">
                <a:latin typeface="Calibri" pitchFamily="34" charset="0"/>
              </a:rPr>
              <a:t> show</a:t>
            </a:r>
            <a:r>
              <a:rPr lang="pl-PL" sz="2000" b="1" dirty="0"/>
              <a:t>ing</a:t>
            </a:r>
            <a:r>
              <a:rPr lang="en-US" sz="2000" b="1" dirty="0">
                <a:latin typeface="Calibri" pitchFamily="34" charset="0"/>
              </a:rPr>
              <a:t> fascinating world of travel </a:t>
            </a:r>
            <a:r>
              <a:rPr lang="en-US" sz="2000" b="1" dirty="0" smtClean="0">
                <a:latin typeface="Calibri" pitchFamily="34" charset="0"/>
              </a:rPr>
              <a:t>with</a:t>
            </a:r>
            <a:endParaRPr lang="pl-PL" sz="2000" b="1" dirty="0" smtClean="0">
              <a:latin typeface="Calibri" pitchFamily="34" charset="0"/>
            </a:endParaRPr>
          </a:p>
          <a:p>
            <a:r>
              <a:rPr lang="en-US" sz="2000" b="1" dirty="0" smtClean="0">
                <a:latin typeface="Calibri" pitchFamily="34" charset="0"/>
              </a:rPr>
              <a:t> </a:t>
            </a:r>
            <a:r>
              <a:rPr lang="en-US" sz="2000" b="1" dirty="0">
                <a:latin typeface="Calibri" pitchFamily="34" charset="0"/>
              </a:rPr>
              <a:t>a baby</a:t>
            </a:r>
            <a:r>
              <a:rPr lang="en-US" dirty="0"/>
              <a:t>.</a:t>
            </a:r>
            <a:endParaRPr lang="pl-PL" dirty="0"/>
          </a:p>
        </p:txBody>
      </p:sp>
      <p:sp>
        <p:nvSpPr>
          <p:cNvPr id="24582" name="Text Box 6"/>
          <p:cNvSpPr txBox="1">
            <a:spLocks noChangeArrowheads="1"/>
          </p:cNvSpPr>
          <p:nvPr/>
        </p:nvSpPr>
        <p:spPr bwMode="auto">
          <a:xfrm>
            <a:off x="663575" y="4313238"/>
            <a:ext cx="4052888" cy="1006475"/>
          </a:xfrm>
          <a:prstGeom prst="rect">
            <a:avLst/>
          </a:prstGeom>
          <a:noFill/>
          <a:ln w="9525">
            <a:noFill/>
            <a:miter lim="800000"/>
            <a:headEnd/>
            <a:tailEnd/>
          </a:ln>
          <a:effectLst/>
        </p:spPr>
        <p:txBody>
          <a:bodyPr>
            <a:spAutoFit/>
          </a:bodyPr>
          <a:lstStyle/>
          <a:p>
            <a:r>
              <a:rPr lang="pl-PL" sz="2000" b="1" dirty="0">
                <a:latin typeface="Calibri" pitchFamily="34" charset="0"/>
              </a:rPr>
              <a:t>Marek Kamiński is </a:t>
            </a:r>
            <a:r>
              <a:rPr lang="pl-PL" sz="2000" b="1" dirty="0" smtClean="0">
                <a:latin typeface="Calibri" pitchFamily="34" charset="0"/>
              </a:rPr>
              <a:t>ambassador</a:t>
            </a:r>
          </a:p>
          <a:p>
            <a:r>
              <a:rPr lang="pl-PL" sz="2000" b="1" dirty="0" smtClean="0">
                <a:latin typeface="Calibri" pitchFamily="34" charset="0"/>
              </a:rPr>
              <a:t> </a:t>
            </a:r>
            <a:r>
              <a:rPr lang="pl-PL" sz="2000" b="1" dirty="0">
                <a:latin typeface="Calibri" pitchFamily="34" charset="0"/>
              </a:rPr>
              <a:t>of The Da Vinci Learnig which is educational channel for kids.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ek kaminski5.jpg"/>
          <p:cNvPicPr>
            <a:picLocks noChangeAspect="1"/>
          </p:cNvPicPr>
          <p:nvPr/>
        </p:nvPicPr>
        <p:blipFill>
          <a:blip r:embed="rId2" cstate="print"/>
          <a:stretch>
            <a:fillRect/>
          </a:stretch>
        </p:blipFill>
        <p:spPr>
          <a:xfrm>
            <a:off x="357158" y="3500438"/>
            <a:ext cx="8572560" cy="4143404"/>
          </a:xfrm>
          <a:prstGeom prst="rect">
            <a:avLst/>
          </a:prstGeom>
          <a:effectLst>
            <a:softEdge rad="63500"/>
          </a:effectLst>
        </p:spPr>
      </p:pic>
      <p:pic>
        <p:nvPicPr>
          <p:cNvPr id="3" name="Picture 2" descr="marek-kaminski2.jpg"/>
          <p:cNvPicPr>
            <a:picLocks noChangeAspect="1"/>
          </p:cNvPicPr>
          <p:nvPr/>
        </p:nvPicPr>
        <p:blipFill>
          <a:blip r:embed="rId3" cstate="print"/>
          <a:stretch>
            <a:fillRect/>
          </a:stretch>
        </p:blipFill>
        <p:spPr>
          <a:xfrm rot="20677136">
            <a:off x="-671402" y="870160"/>
            <a:ext cx="5560163" cy="3671384"/>
          </a:xfrm>
          <a:prstGeom prst="rect">
            <a:avLst/>
          </a:prstGeom>
          <a:effectLst>
            <a:softEdge rad="63500"/>
          </a:effectLst>
        </p:spPr>
      </p:pic>
      <p:pic>
        <p:nvPicPr>
          <p:cNvPr id="4" name="Picture 3" descr="marek-kaminski3.jpg"/>
          <p:cNvPicPr>
            <a:picLocks noChangeAspect="1"/>
          </p:cNvPicPr>
          <p:nvPr/>
        </p:nvPicPr>
        <p:blipFill>
          <a:blip r:embed="rId4" cstate="print"/>
          <a:stretch>
            <a:fillRect/>
          </a:stretch>
        </p:blipFill>
        <p:spPr>
          <a:xfrm rot="1100211">
            <a:off x="4067139" y="76711"/>
            <a:ext cx="5685573" cy="4066196"/>
          </a:xfrm>
          <a:prstGeom prst="rect">
            <a:avLst/>
          </a:prstGeom>
          <a:effectLst>
            <a:softEdge rad="63500"/>
          </a:effectLst>
        </p:spPr>
      </p:pic>
      <p:pic>
        <p:nvPicPr>
          <p:cNvPr id="5" name="Picture 4" descr="marek-kaminski4.jpg"/>
          <p:cNvPicPr>
            <a:picLocks noChangeAspect="1"/>
          </p:cNvPicPr>
          <p:nvPr/>
        </p:nvPicPr>
        <p:blipFill>
          <a:blip r:embed="rId5" cstate="print"/>
          <a:stretch>
            <a:fillRect/>
          </a:stretch>
        </p:blipFill>
        <p:spPr>
          <a:xfrm>
            <a:off x="2643174" y="2000240"/>
            <a:ext cx="4540226" cy="340517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35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838" y="5342295"/>
            <a:ext cx="5024324"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ANTONY HALIK</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8136904" cy="4832092"/>
          </a:xfrm>
          <a:prstGeom prst="rect">
            <a:avLst/>
          </a:prstGeom>
          <a:noFill/>
        </p:spPr>
        <p:txBody>
          <a:bodyPr wrap="square" rtlCol="0">
            <a:spAutoFit/>
          </a:bodyPr>
          <a:lstStyle/>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Antony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Halik</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Mieczysław</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Antoni</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Sędzimir</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Halik</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was a Polish traveler and explorer. He was born</a:t>
            </a:r>
            <a:br>
              <a:rPr lang="en-US" sz="2800" b="1" dirty="0" smtClean="0">
                <a:ln w="3175">
                  <a:solidFill>
                    <a:schemeClr val="tx1">
                      <a:lumMod val="85000"/>
                      <a:lumOff val="15000"/>
                    </a:schemeClr>
                  </a:solidFill>
                </a:ln>
                <a:solidFill>
                  <a:schemeClr val="accent5">
                    <a:lumMod val="75000"/>
                  </a:schemeClr>
                </a:solidFill>
                <a:latin typeface="+mj-lt"/>
                <a:ea typeface="+mj-ea"/>
                <a:cs typeface="+mj-cs"/>
              </a:rPr>
            </a:br>
            <a:r>
              <a:rPr lang="en-US" sz="2800" b="1" dirty="0" smtClean="0">
                <a:ln w="3175">
                  <a:solidFill>
                    <a:schemeClr val="tx1">
                      <a:lumMod val="85000"/>
                      <a:lumOff val="15000"/>
                    </a:schemeClr>
                  </a:solidFill>
                </a:ln>
                <a:solidFill>
                  <a:schemeClr val="accent5">
                    <a:lumMod val="75000"/>
                  </a:schemeClr>
                </a:solidFill>
                <a:latin typeface="+mj-lt"/>
                <a:ea typeface="+mj-ea"/>
                <a:cs typeface="+mj-cs"/>
              </a:rPr>
              <a:t>in 1921 in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Toruń</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Poland. During World War II,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he was a fighter pilot in No. 201 Squadron</a:t>
            </a:r>
            <a:br>
              <a:rPr lang="en-US" sz="2800" b="1" dirty="0" smtClean="0">
                <a:ln w="3175">
                  <a:solidFill>
                    <a:schemeClr val="tx1">
                      <a:lumMod val="85000"/>
                      <a:lumOff val="15000"/>
                    </a:schemeClr>
                  </a:solidFill>
                </a:ln>
                <a:solidFill>
                  <a:schemeClr val="accent5">
                    <a:lumMod val="75000"/>
                  </a:schemeClr>
                </a:solidFill>
                <a:latin typeface="+mj-lt"/>
                <a:ea typeface="+mj-ea"/>
                <a:cs typeface="+mj-cs"/>
              </a:rPr>
            </a:br>
            <a:r>
              <a:rPr lang="en-US" sz="2800" b="1" dirty="0" smtClean="0">
                <a:ln w="3175">
                  <a:solidFill>
                    <a:schemeClr val="tx1">
                      <a:lumMod val="85000"/>
                      <a:lumOff val="15000"/>
                    </a:schemeClr>
                  </a:solidFill>
                </a:ln>
                <a:solidFill>
                  <a:schemeClr val="accent5">
                    <a:lumMod val="75000"/>
                  </a:schemeClr>
                </a:solidFill>
                <a:latin typeface="+mj-lt"/>
                <a:ea typeface="+mj-ea"/>
                <a:cs typeface="+mj-cs"/>
              </a:rPr>
              <a:t> of British RAF. After the war, he was working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as a correspondent for NBC for over thirty years.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For over twenty years,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Halik</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and his wife hosted over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three hundred TV shows and series for Polish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Television. He also created over four hundred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documentary films, wrote thirteen books and many </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press articles.</a:t>
            </a:r>
            <a:endParaRPr lang="pl-PL" sz="2800" b="1" dirty="0" smtClean="0">
              <a:ln w="3175">
                <a:solidFill>
                  <a:schemeClr val="tx1">
                    <a:lumMod val="85000"/>
                    <a:lumOff val="15000"/>
                  </a:schemeClr>
                </a:solidFill>
              </a:ln>
              <a:solidFill>
                <a:schemeClr val="accent5">
                  <a:lumMod val="75000"/>
                </a:schemeClr>
              </a:solidFill>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rot="20850034">
            <a:off x="357188" y="714375"/>
            <a:ext cx="3571875" cy="15716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GREEN HELL</a:t>
            </a:r>
          </a:p>
        </p:txBody>
      </p:sp>
      <p:sp>
        <p:nvSpPr>
          <p:cNvPr id="4" name="Cloud 3"/>
          <p:cNvSpPr/>
          <p:nvPr/>
        </p:nvSpPr>
        <p:spPr>
          <a:xfrm rot="20850034">
            <a:off x="3998913" y="976313"/>
            <a:ext cx="4672012" cy="247967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180 THOUSAND KILOMETERS OF ADVENTURE</a:t>
            </a:r>
          </a:p>
        </p:txBody>
      </p:sp>
      <p:sp>
        <p:nvSpPr>
          <p:cNvPr id="5" name="Cloud 4"/>
          <p:cNvSpPr/>
          <p:nvPr/>
        </p:nvSpPr>
        <p:spPr>
          <a:xfrm rot="856825">
            <a:off x="1266825" y="4011613"/>
            <a:ext cx="5237163" cy="22352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MUSEUM OF TRAVELLERS TONIE’GO HALIKA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98425" y="728663"/>
            <a:ext cx="2646363" cy="120015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rPr>
              <a:t>GREEN HELL</a:t>
            </a:r>
          </a:p>
        </p:txBody>
      </p:sp>
      <p:sp>
        <p:nvSpPr>
          <p:cNvPr id="4" name="TextBox 3"/>
          <p:cNvSpPr txBox="1"/>
          <p:nvPr/>
        </p:nvSpPr>
        <p:spPr>
          <a:xfrm>
            <a:off x="2843213" y="476250"/>
            <a:ext cx="6049962" cy="4370388"/>
          </a:xfrm>
          <a:prstGeom prst="rect">
            <a:avLst/>
          </a:prstGeom>
          <a:noFill/>
        </p:spPr>
        <p:txBody>
          <a:bodyPr>
            <a:spAutoFit/>
          </a:bodyPr>
          <a:lstStyle/>
          <a:p>
            <a:pPr>
              <a:defRPr/>
            </a:pPr>
            <a:r>
              <a:rPr lang="en-US" sz="2000" b="1" dirty="0">
                <a:latin typeface="+mn-lt"/>
                <a:cs typeface="+mn-cs"/>
              </a:rPr>
              <a:t>In the years 1955-1956 he second time returned </a:t>
            </a:r>
            <a:endParaRPr lang="pl-PL" sz="2000" b="1" dirty="0" smtClean="0">
              <a:latin typeface="+mn-lt"/>
              <a:cs typeface="+mn-cs"/>
            </a:endParaRPr>
          </a:p>
          <a:p>
            <a:pPr>
              <a:defRPr/>
            </a:pPr>
            <a:r>
              <a:rPr lang="en-US" sz="2000" b="1" dirty="0" smtClean="0">
                <a:latin typeface="+mn-lt"/>
                <a:cs typeface="+mn-cs"/>
              </a:rPr>
              <a:t>with </a:t>
            </a:r>
            <a:r>
              <a:rPr lang="en-US" sz="2000" b="1" dirty="0">
                <a:latin typeface="+mn-lt"/>
                <a:cs typeface="+mn-cs"/>
              </a:rPr>
              <a:t>his wife to the </a:t>
            </a:r>
            <a:r>
              <a:rPr lang="en-US" sz="2000" b="1" dirty="0" err="1">
                <a:latin typeface="+mn-lt"/>
                <a:cs typeface="+mn-cs"/>
              </a:rPr>
              <a:t>Mato</a:t>
            </a:r>
            <a:r>
              <a:rPr lang="en-US" sz="2000" b="1" dirty="0">
                <a:latin typeface="+mn-lt"/>
                <a:cs typeface="+mn-cs"/>
              </a:rPr>
              <a:t> Grosse (Green Hell), </a:t>
            </a:r>
            <a:r>
              <a:rPr lang="en-US" sz="2000" b="1" dirty="0" smtClean="0">
                <a:latin typeface="+mn-lt"/>
                <a:cs typeface="+mn-cs"/>
              </a:rPr>
              <a:t>state</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of Amazon. They separated from a hunting expedition and went down to the river Araguaia along the </a:t>
            </a:r>
            <a:r>
              <a:rPr lang="en-US" sz="2000" b="1" dirty="0" smtClean="0">
                <a:latin typeface="+mn-lt"/>
                <a:cs typeface="+mn-cs"/>
              </a:rPr>
              <a:t>bank</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for looking for the river Rio das </a:t>
            </a:r>
            <a:r>
              <a:rPr lang="en-US" sz="2000" b="1" dirty="0" err="1">
                <a:latin typeface="+mn-lt"/>
                <a:cs typeface="+mn-cs"/>
              </a:rPr>
              <a:t>Mortes</a:t>
            </a:r>
            <a:r>
              <a:rPr lang="en-US" sz="2000" b="1" dirty="0">
                <a:latin typeface="+mn-lt"/>
                <a:cs typeface="+mn-cs"/>
              </a:rPr>
              <a:t> </a:t>
            </a:r>
            <a:endParaRPr lang="pl-PL" sz="2000" b="1" dirty="0" smtClean="0">
              <a:latin typeface="+mn-lt"/>
              <a:cs typeface="+mn-cs"/>
            </a:endParaRPr>
          </a:p>
          <a:p>
            <a:pPr>
              <a:defRPr/>
            </a:pPr>
            <a:r>
              <a:rPr lang="en-US" sz="2000" b="1" dirty="0" smtClean="0">
                <a:latin typeface="+mn-lt"/>
                <a:cs typeface="+mn-cs"/>
              </a:rPr>
              <a:t>(</a:t>
            </a:r>
            <a:r>
              <a:rPr lang="en-US" sz="2000" b="1" dirty="0">
                <a:latin typeface="+mn-lt"/>
                <a:cs typeface="+mn-cs"/>
              </a:rPr>
              <a:t>River of Death). Instead of it, they found out, however, the mountain chain - Serra do </a:t>
            </a:r>
            <a:r>
              <a:rPr lang="en-US" sz="2000" b="1" dirty="0" err="1">
                <a:latin typeface="+mn-lt"/>
                <a:cs typeface="+mn-cs"/>
              </a:rPr>
              <a:t>Roncador</a:t>
            </a:r>
            <a:r>
              <a:rPr lang="en-US" sz="2000" b="1" dirty="0">
                <a:latin typeface="+mn-lt"/>
                <a:cs typeface="+mn-cs"/>
              </a:rPr>
              <a:t>, in </a:t>
            </a:r>
            <a:r>
              <a:rPr lang="en-US" sz="2000" b="1" dirty="0" smtClean="0">
                <a:latin typeface="+mn-lt"/>
                <a:cs typeface="+mn-cs"/>
              </a:rPr>
              <a:t>which</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Tony </a:t>
            </a:r>
            <a:r>
              <a:rPr lang="en-US" sz="2000" b="1" dirty="0" err="1">
                <a:latin typeface="+mn-lt"/>
                <a:cs typeface="+mn-cs"/>
              </a:rPr>
              <a:t>Halik</a:t>
            </a:r>
            <a:r>
              <a:rPr lang="en-US" sz="2000" b="1" dirty="0">
                <a:latin typeface="+mn-lt"/>
                <a:cs typeface="+mn-cs"/>
              </a:rPr>
              <a:t> discovered system of tunnels and caves (one of them called the Cave of the White Eagle). </a:t>
            </a:r>
            <a:endParaRPr lang="pl-PL" sz="2000" b="1" dirty="0" smtClean="0">
              <a:latin typeface="+mn-lt"/>
              <a:cs typeface="+mn-cs"/>
            </a:endParaRPr>
          </a:p>
          <a:p>
            <a:pPr>
              <a:defRPr/>
            </a:pPr>
            <a:r>
              <a:rPr lang="en-US" sz="2000" b="1" dirty="0" smtClean="0">
                <a:latin typeface="+mn-lt"/>
                <a:cs typeface="+mn-cs"/>
              </a:rPr>
              <a:t>returning </a:t>
            </a:r>
            <a:r>
              <a:rPr lang="en-US" sz="2000" b="1" dirty="0">
                <a:latin typeface="+mn-lt"/>
                <a:cs typeface="+mn-cs"/>
              </a:rPr>
              <a:t>home, wrote two books about it: 200 </a:t>
            </a:r>
            <a:r>
              <a:rPr lang="en-US" sz="2000" b="1" dirty="0" err="1">
                <a:latin typeface="+mn-lt"/>
                <a:cs typeface="+mn-cs"/>
              </a:rPr>
              <a:t>dias</a:t>
            </a:r>
            <a:r>
              <a:rPr lang="en-US" sz="2000" b="1" dirty="0">
                <a:latin typeface="+mn-lt"/>
                <a:cs typeface="+mn-cs"/>
              </a:rPr>
              <a:t> </a:t>
            </a:r>
            <a:endParaRPr lang="pl-PL" sz="2000" b="1" dirty="0" smtClean="0">
              <a:latin typeface="+mn-lt"/>
              <a:cs typeface="+mn-cs"/>
            </a:endParaRPr>
          </a:p>
          <a:p>
            <a:pPr>
              <a:defRPr/>
            </a:pPr>
            <a:r>
              <a:rPr lang="en-US" sz="2000" b="1" dirty="0" smtClean="0">
                <a:latin typeface="+mn-lt"/>
                <a:cs typeface="+mn-cs"/>
              </a:rPr>
              <a:t>de </a:t>
            </a:r>
            <a:r>
              <a:rPr lang="en-US" sz="2000" b="1" dirty="0" err="1">
                <a:latin typeface="+mn-lt"/>
                <a:cs typeface="+mn-cs"/>
              </a:rPr>
              <a:t>Mato</a:t>
            </a:r>
            <a:r>
              <a:rPr lang="en-US" sz="2000" b="1" dirty="0">
                <a:latin typeface="+mn-lt"/>
                <a:cs typeface="+mn-cs"/>
              </a:rPr>
              <a:t> </a:t>
            </a:r>
            <a:r>
              <a:rPr lang="en-US" sz="2000" b="1" dirty="0" err="1">
                <a:latin typeface="+mn-lt"/>
                <a:cs typeface="+mn-cs"/>
              </a:rPr>
              <a:t>Grosso</a:t>
            </a:r>
            <a:r>
              <a:rPr lang="en-US" sz="2000" b="1" dirty="0">
                <a:latin typeface="+mn-lt"/>
                <a:cs typeface="+mn-cs"/>
              </a:rPr>
              <a:t> (200 days in </a:t>
            </a:r>
            <a:r>
              <a:rPr lang="en-US" sz="2000" b="1" dirty="0" err="1">
                <a:latin typeface="+mn-lt"/>
                <a:cs typeface="+mn-cs"/>
              </a:rPr>
              <a:t>Mato</a:t>
            </a:r>
            <a:r>
              <a:rPr lang="en-US" sz="2000" b="1" dirty="0">
                <a:latin typeface="+mn-lt"/>
                <a:cs typeface="+mn-cs"/>
              </a:rPr>
              <a:t> </a:t>
            </a:r>
            <a:r>
              <a:rPr lang="en-US" sz="2000" b="1" dirty="0" err="1">
                <a:latin typeface="+mn-lt"/>
                <a:cs typeface="+mn-cs"/>
              </a:rPr>
              <a:t>Grosso</a:t>
            </a:r>
            <a:r>
              <a:rPr lang="en-US" sz="2000" b="1" dirty="0">
                <a:latin typeface="+mn-lt"/>
                <a:cs typeface="+mn-cs"/>
              </a:rPr>
              <a:t>) and Con </a:t>
            </a:r>
            <a:r>
              <a:rPr lang="en-US" sz="2000" b="1" dirty="0" err="1">
                <a:latin typeface="+mn-lt"/>
                <a:cs typeface="+mn-cs"/>
              </a:rPr>
              <a:t>Cámara</a:t>
            </a:r>
            <a:r>
              <a:rPr lang="en-US" sz="2000" b="1" dirty="0">
                <a:latin typeface="+mn-lt"/>
                <a:cs typeface="+mn-cs"/>
              </a:rPr>
              <a:t> y rifle a </a:t>
            </a:r>
            <a:r>
              <a:rPr lang="en-US" sz="2000" b="1" dirty="0" err="1">
                <a:latin typeface="+mn-lt"/>
                <a:cs typeface="+mn-cs"/>
              </a:rPr>
              <a:t>Través</a:t>
            </a:r>
            <a:r>
              <a:rPr lang="en-US" sz="2000" b="1" dirty="0">
                <a:latin typeface="+mn-lt"/>
                <a:cs typeface="+mn-cs"/>
              </a:rPr>
              <a:t> del </a:t>
            </a:r>
            <a:r>
              <a:rPr lang="en-US" sz="2000" b="1" dirty="0" err="1">
                <a:latin typeface="+mn-lt"/>
                <a:cs typeface="+mn-cs"/>
              </a:rPr>
              <a:t>Mato</a:t>
            </a:r>
            <a:r>
              <a:rPr lang="en-US" sz="2000" b="1" dirty="0">
                <a:latin typeface="+mn-lt"/>
                <a:cs typeface="+mn-cs"/>
              </a:rPr>
              <a:t> </a:t>
            </a:r>
            <a:r>
              <a:rPr lang="en-US" sz="2000" b="1" dirty="0" err="1">
                <a:latin typeface="+mn-lt"/>
                <a:cs typeface="+mn-cs"/>
              </a:rPr>
              <a:t>Grosso</a:t>
            </a:r>
            <a:r>
              <a:rPr lang="en-US" sz="2000" b="1" dirty="0">
                <a:latin typeface="+mn-lt"/>
                <a:cs typeface="+mn-cs"/>
              </a:rPr>
              <a:t> (with camera and rifle through </a:t>
            </a:r>
            <a:r>
              <a:rPr lang="en-US" sz="2000" b="1" dirty="0" err="1">
                <a:latin typeface="+mn-lt"/>
                <a:cs typeface="+mn-cs"/>
              </a:rPr>
              <a:t>Mato</a:t>
            </a:r>
            <a:r>
              <a:rPr lang="en-US" sz="2000" b="1" dirty="0">
                <a:latin typeface="+mn-lt"/>
                <a:cs typeface="+mn-cs"/>
              </a:rPr>
              <a:t> </a:t>
            </a:r>
            <a:r>
              <a:rPr lang="en-US" sz="2000" b="1" dirty="0" err="1">
                <a:latin typeface="+mn-lt"/>
                <a:cs typeface="+mn-cs"/>
              </a:rPr>
              <a:t>Grosso</a:t>
            </a:r>
            <a:r>
              <a:rPr lang="en-US" sz="2000" b="1" dirty="0">
                <a:latin typeface="+mn-lt"/>
                <a:cs typeface="+mn-cs"/>
              </a:rPr>
              <a:t>).</a:t>
            </a:r>
            <a:endParaRPr lang="pl-PL" sz="2000" b="1" dirty="0">
              <a:latin typeface="+mn-lt"/>
              <a:cs typeface="+mn-cs"/>
            </a:endParaRPr>
          </a:p>
          <a:p>
            <a:pPr>
              <a:defRPr/>
            </a:pPr>
            <a:endParaRPr lang="pl-PL" dirty="0"/>
          </a:p>
        </p:txBody>
      </p:sp>
      <p:sp>
        <p:nvSpPr>
          <p:cNvPr id="5" name="Cloud 4"/>
          <p:cNvSpPr/>
          <p:nvPr/>
        </p:nvSpPr>
        <p:spPr>
          <a:xfrm rot="856825">
            <a:off x="5711825" y="4749800"/>
            <a:ext cx="3300413" cy="14859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MUSEUM OF TRAVELLERS TONIE’GO HALIKA</a:t>
            </a:r>
          </a:p>
        </p:txBody>
      </p:sp>
      <p:sp>
        <p:nvSpPr>
          <p:cNvPr id="6" name="TextBox 5"/>
          <p:cNvSpPr txBox="1"/>
          <p:nvPr/>
        </p:nvSpPr>
        <p:spPr>
          <a:xfrm>
            <a:off x="684213" y="4949825"/>
            <a:ext cx="4392612" cy="1908175"/>
          </a:xfrm>
          <a:prstGeom prst="rect">
            <a:avLst/>
          </a:prstGeom>
          <a:noFill/>
        </p:spPr>
        <p:txBody>
          <a:bodyPr>
            <a:spAutoFit/>
          </a:bodyPr>
          <a:lstStyle/>
          <a:p>
            <a:pPr>
              <a:defRPr/>
            </a:pPr>
            <a:r>
              <a:rPr lang="en-US" sz="2000" b="1" dirty="0">
                <a:latin typeface="+mn-lt"/>
                <a:cs typeface="+mn-cs"/>
              </a:rPr>
              <a:t>In 2003 was </a:t>
            </a:r>
            <a:r>
              <a:rPr lang="en-US" sz="2000" b="1" dirty="0" smtClean="0">
                <a:latin typeface="+mn-lt"/>
                <a:cs typeface="+mn-cs"/>
              </a:rPr>
              <a:t>founded</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the Travelers’ museum of Tony </a:t>
            </a:r>
            <a:r>
              <a:rPr lang="en-US" sz="2000" b="1" dirty="0" err="1">
                <a:latin typeface="+mn-lt"/>
                <a:cs typeface="+mn-cs"/>
              </a:rPr>
              <a:t>Halik</a:t>
            </a:r>
            <a:r>
              <a:rPr lang="en-US" sz="2000" b="1" dirty="0">
                <a:latin typeface="+mn-lt"/>
                <a:cs typeface="+mn-cs"/>
              </a:rPr>
              <a:t>. Most of the exhibits are presents from Elizabeth </a:t>
            </a:r>
            <a:r>
              <a:rPr lang="en-US" sz="2000" b="1" dirty="0" err="1">
                <a:latin typeface="+mn-lt"/>
                <a:cs typeface="+mn-cs"/>
              </a:rPr>
              <a:t>Dzikowska</a:t>
            </a:r>
            <a:r>
              <a:rPr lang="en-US" sz="2000" b="1" dirty="0">
                <a:latin typeface="+mn-lt"/>
                <a:cs typeface="+mn-cs"/>
              </a:rPr>
              <a:t> who till today continues adding new ones</a:t>
            </a:r>
            <a:r>
              <a:rPr lang="en-US" dirty="0"/>
              <a:t>.</a:t>
            </a:r>
            <a:endParaRPr lang="pl-PL" dirty="0"/>
          </a:p>
          <a:p>
            <a:pP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pl-PL" sz="2800" b="1" dirty="0" smtClean="0">
                <a:ln w="3175">
                  <a:solidFill>
                    <a:schemeClr val="tx1">
                      <a:lumMod val="85000"/>
                      <a:lumOff val="15000"/>
                    </a:schemeClr>
                  </a:solidFill>
                </a:ln>
                <a:solidFill>
                  <a:schemeClr val="accent5">
                    <a:lumMod val="75000"/>
                  </a:schemeClr>
                </a:solidFill>
              </a:rPr>
              <a:t>Jan Mela was born in 1988 in Gdańsk. He is a Polish explorer who, as a teenage double amputee, was the youngest person to reach the North Pole in 2004 and eight months later the South Pole. He created the Foundation „Outside the horizons”.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124761" y="2211231"/>
            <a:ext cx="2881312" cy="1468437"/>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180 THOUSAND KILOMETERS OF ADVENTURE</a:t>
            </a:r>
          </a:p>
        </p:txBody>
      </p:sp>
      <p:sp>
        <p:nvSpPr>
          <p:cNvPr id="5" name="TextBox 4"/>
          <p:cNvSpPr txBox="1"/>
          <p:nvPr/>
        </p:nvSpPr>
        <p:spPr>
          <a:xfrm>
            <a:off x="3132138" y="950913"/>
            <a:ext cx="5688012" cy="4956175"/>
          </a:xfrm>
          <a:prstGeom prst="rect">
            <a:avLst/>
          </a:prstGeom>
          <a:noFill/>
        </p:spPr>
        <p:txBody>
          <a:bodyPr>
            <a:spAutoFit/>
          </a:bodyPr>
          <a:lstStyle/>
          <a:p>
            <a:pPr>
              <a:defRPr/>
            </a:pPr>
            <a:r>
              <a:rPr lang="en-US" sz="2000" b="1" dirty="0">
                <a:latin typeface="+mn-lt"/>
                <a:cs typeface="+mn-cs"/>
              </a:rPr>
              <a:t>The most famous journey he had with his wife</a:t>
            </a:r>
            <a:r>
              <a:rPr lang="en-US" sz="2000" b="1" dirty="0" smtClean="0">
                <a:latin typeface="+mn-lt"/>
                <a:cs typeface="+mn-cs"/>
              </a:rPr>
              <a:t>,</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with </a:t>
            </a:r>
            <a:r>
              <a:rPr lang="en-US" sz="2000" b="1" dirty="0" err="1">
                <a:latin typeface="+mn-lt"/>
                <a:cs typeface="+mn-cs"/>
              </a:rPr>
              <a:t>Pierrette</a:t>
            </a:r>
            <a:r>
              <a:rPr lang="en-US" sz="2000" b="1" dirty="0">
                <a:latin typeface="+mn-lt"/>
                <a:cs typeface="+mn-cs"/>
              </a:rPr>
              <a:t> Jeep from America to Alaska</a:t>
            </a:r>
            <a:r>
              <a:rPr lang="en-US" sz="2000" b="1" dirty="0" smtClean="0">
                <a:latin typeface="+mn-lt"/>
                <a:cs typeface="+mn-cs"/>
              </a:rPr>
              <a:t>.</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It began in 1957 and lasted for 1536 days – had travelled the 182 624 km (four times more </a:t>
            </a:r>
            <a:r>
              <a:rPr lang="en-US" sz="2000" b="1" dirty="0" smtClean="0">
                <a:latin typeface="+mn-lt"/>
                <a:cs typeface="+mn-cs"/>
              </a:rPr>
              <a:t>than</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the length of Earth's equator), spent more than </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80,000. Then they visited 21 countries, crossed the 140 rivers and swamps, built 14 </a:t>
            </a:r>
            <a:r>
              <a:rPr lang="en-US" sz="2000" b="1" dirty="0" smtClean="0">
                <a:latin typeface="+mn-lt"/>
                <a:cs typeface="+mn-cs"/>
              </a:rPr>
              <a:t>bridges</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and changed eight sets of tires. The highest place, reached by them it was 5200 meters above the sea. They were traveling under the temperatures </a:t>
            </a:r>
            <a:endParaRPr lang="pl-PL" sz="2000" b="1" dirty="0" smtClean="0">
              <a:latin typeface="+mn-lt"/>
              <a:cs typeface="+mn-cs"/>
            </a:endParaRPr>
          </a:p>
          <a:p>
            <a:pPr>
              <a:defRPr/>
            </a:pPr>
            <a:r>
              <a:rPr lang="en-US" sz="2000" b="1" dirty="0" smtClean="0">
                <a:latin typeface="+mn-lt"/>
                <a:cs typeface="+mn-cs"/>
              </a:rPr>
              <a:t>from </a:t>
            </a:r>
            <a:r>
              <a:rPr lang="en-US" sz="2000" b="1" dirty="0">
                <a:latin typeface="+mn-lt"/>
                <a:cs typeface="+mn-cs"/>
              </a:rPr>
              <a:t>-50 to +60 ° C. During the trip they used </a:t>
            </a:r>
            <a:endParaRPr lang="pl-PL" sz="2000" b="1" dirty="0" smtClean="0">
              <a:latin typeface="+mn-lt"/>
              <a:cs typeface="+mn-cs"/>
            </a:endParaRPr>
          </a:p>
          <a:p>
            <a:pPr>
              <a:defRPr/>
            </a:pPr>
            <a:r>
              <a:rPr lang="en-US" sz="2000" b="1" dirty="0" smtClean="0">
                <a:latin typeface="+mn-lt"/>
                <a:cs typeface="+mn-cs"/>
              </a:rPr>
              <a:t>the </a:t>
            </a:r>
            <a:r>
              <a:rPr lang="en-US" sz="2000" b="1" dirty="0">
                <a:latin typeface="+mn-lt"/>
                <a:cs typeface="+mn-cs"/>
              </a:rPr>
              <a:t>tent, which were damaged 684 times. </a:t>
            </a:r>
            <a:endParaRPr lang="pl-PL" sz="2000" b="1" dirty="0" smtClean="0">
              <a:latin typeface="+mn-lt"/>
              <a:cs typeface="+mn-cs"/>
            </a:endParaRPr>
          </a:p>
          <a:p>
            <a:pPr>
              <a:defRPr/>
            </a:pPr>
            <a:r>
              <a:rPr lang="en-US" sz="2000" b="1" dirty="0" smtClean="0">
                <a:latin typeface="+mn-lt"/>
                <a:cs typeface="+mn-cs"/>
              </a:rPr>
              <a:t>They </a:t>
            </a:r>
            <a:r>
              <a:rPr lang="en-US" sz="2000" b="1" dirty="0">
                <a:latin typeface="+mn-lt"/>
                <a:cs typeface="+mn-cs"/>
              </a:rPr>
              <a:t>spent 1253 nights in the tent. At the </a:t>
            </a:r>
            <a:r>
              <a:rPr lang="en-US" sz="2000" b="1" dirty="0" smtClean="0">
                <a:latin typeface="+mn-lt"/>
                <a:cs typeface="+mn-cs"/>
              </a:rPr>
              <a:t>end</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of the trip (in 1962), on the Arctic Circle, they drove two flags into the ground: Polish and </a:t>
            </a:r>
            <a:r>
              <a:rPr lang="en-US" sz="2000" b="1" dirty="0" err="1">
                <a:latin typeface="+mn-lt"/>
                <a:cs typeface="+mn-cs"/>
              </a:rPr>
              <a:t>Argentinian</a:t>
            </a:r>
            <a:r>
              <a:rPr lang="en-US" sz="2000" b="1" dirty="0">
                <a:latin typeface="+mn-lt"/>
                <a:cs typeface="+mn-cs"/>
              </a:rPr>
              <a:t>.</a:t>
            </a:r>
            <a:endParaRPr lang="pl-PL" sz="2000" b="1" dirty="0">
              <a:latin typeface="+mn-lt"/>
              <a:cs typeface="+mn-cs"/>
            </a:endParaRPr>
          </a:p>
          <a:p>
            <a:pP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ny halik2.jpeg"/>
          <p:cNvPicPr>
            <a:picLocks noChangeAspect="1"/>
          </p:cNvPicPr>
          <p:nvPr/>
        </p:nvPicPr>
        <p:blipFill>
          <a:blip r:embed="rId2" cstate="print"/>
          <a:stretch>
            <a:fillRect/>
          </a:stretch>
        </p:blipFill>
        <p:spPr>
          <a:xfrm rot="471587">
            <a:off x="4971444" y="29367"/>
            <a:ext cx="4631245" cy="3025747"/>
          </a:xfrm>
          <a:prstGeom prst="rect">
            <a:avLst/>
          </a:prstGeom>
          <a:effectLst>
            <a:softEdge rad="63500"/>
          </a:effectLst>
        </p:spPr>
      </p:pic>
      <p:pic>
        <p:nvPicPr>
          <p:cNvPr id="4" name="Picture 3" descr="tony halik3.jpg"/>
          <p:cNvPicPr>
            <a:picLocks noChangeAspect="1"/>
          </p:cNvPicPr>
          <p:nvPr/>
        </p:nvPicPr>
        <p:blipFill>
          <a:blip r:embed="rId3" cstate="print"/>
          <a:stretch>
            <a:fillRect/>
          </a:stretch>
        </p:blipFill>
        <p:spPr>
          <a:xfrm rot="21148586">
            <a:off x="-444821" y="3675154"/>
            <a:ext cx="5072098" cy="3360265"/>
          </a:xfrm>
          <a:prstGeom prst="rect">
            <a:avLst/>
          </a:prstGeom>
          <a:effectLst>
            <a:softEdge rad="63500"/>
          </a:effectLst>
        </p:spPr>
      </p:pic>
      <p:pic>
        <p:nvPicPr>
          <p:cNvPr id="5" name="Picture 4" descr="tony halik5.jpg"/>
          <p:cNvPicPr>
            <a:picLocks noChangeAspect="1"/>
          </p:cNvPicPr>
          <p:nvPr/>
        </p:nvPicPr>
        <p:blipFill>
          <a:blip r:embed="rId4" cstate="print"/>
          <a:stretch>
            <a:fillRect/>
          </a:stretch>
        </p:blipFill>
        <p:spPr>
          <a:xfrm rot="20954328">
            <a:off x="4592234" y="3148510"/>
            <a:ext cx="5000660" cy="3748551"/>
          </a:xfrm>
          <a:prstGeom prst="rect">
            <a:avLst/>
          </a:prstGeom>
          <a:effectLst>
            <a:softEdge rad="63500"/>
          </a:effectLst>
        </p:spPr>
      </p:pic>
      <p:pic>
        <p:nvPicPr>
          <p:cNvPr id="7" name="Picture 6" descr="Tony_halik4.jpg"/>
          <p:cNvPicPr>
            <a:picLocks noChangeAspect="1"/>
          </p:cNvPicPr>
          <p:nvPr/>
        </p:nvPicPr>
        <p:blipFill>
          <a:blip r:embed="rId5" cstate="print"/>
          <a:stretch>
            <a:fillRect/>
          </a:stretch>
        </p:blipFill>
        <p:spPr>
          <a:xfrm rot="20688023">
            <a:off x="-1609865" y="-86756"/>
            <a:ext cx="5279235" cy="3682692"/>
          </a:xfrm>
          <a:prstGeom prst="rect">
            <a:avLst/>
          </a:prstGeom>
          <a:effectLst>
            <a:softEdge rad="63500"/>
          </a:effectLst>
        </p:spPr>
      </p:pic>
      <p:pic>
        <p:nvPicPr>
          <p:cNvPr id="6" name="Picture 5" descr="tony halik6.jpg"/>
          <p:cNvPicPr>
            <a:picLocks noChangeAspect="1"/>
          </p:cNvPicPr>
          <p:nvPr/>
        </p:nvPicPr>
        <p:blipFill>
          <a:blip r:embed="rId6" cstate="print"/>
          <a:stretch>
            <a:fillRect/>
          </a:stretch>
        </p:blipFill>
        <p:spPr>
          <a:xfrm>
            <a:off x="3071802" y="785794"/>
            <a:ext cx="3199374" cy="4554622"/>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par>
                          <p:cTn id="18" fill="hold">
                            <p:stCondLst>
                              <p:cond delay="4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 calcmode="lin" valueType="num">
                                      <p:cBhvr>
                                        <p:cTn id="23" dur="2000" fill="hold"/>
                                        <p:tgtEl>
                                          <p:spTgt spid="5"/>
                                        </p:tgtEl>
                                        <p:attrNameLst>
                                          <p:attrName>style.rotation</p:attrName>
                                        </p:attrNameLst>
                                      </p:cBhvr>
                                      <p:tavLst>
                                        <p:tav tm="0">
                                          <p:val>
                                            <p:fltVal val="90"/>
                                          </p:val>
                                        </p:tav>
                                        <p:tav tm="100000">
                                          <p:val>
                                            <p:fltVal val="0"/>
                                          </p:val>
                                        </p:tav>
                                      </p:tavLst>
                                    </p:anim>
                                    <p:animEffect transition="in" filter="fade">
                                      <p:cBhvr>
                                        <p:cTn id="24" dur="2000"/>
                                        <p:tgtEl>
                                          <p:spTgt spid="5"/>
                                        </p:tgtEl>
                                      </p:cBhvr>
                                    </p:animEffect>
                                  </p:childTnLst>
                                </p:cTn>
                              </p:par>
                            </p:childTnLst>
                          </p:cTn>
                        </p:par>
                        <p:par>
                          <p:cTn id="25" fill="hold">
                            <p:stCondLst>
                              <p:cond delay="6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style.rotation</p:attrName>
                                        </p:attrNameLst>
                                      </p:cBhvr>
                                      <p:tavLst>
                                        <p:tav tm="0">
                                          <p:val>
                                            <p:fltVal val="90"/>
                                          </p:val>
                                        </p:tav>
                                        <p:tav tm="100000">
                                          <p:val>
                                            <p:fltVal val="0"/>
                                          </p:val>
                                        </p:tav>
                                      </p:tavLst>
                                    </p:anim>
                                    <p:animEffect transition="in" filter="fade">
                                      <p:cBhvr>
                                        <p:cTn id="31" dur="2000"/>
                                        <p:tgtEl>
                                          <p:spTgt spid="7"/>
                                        </p:tgtEl>
                                      </p:cBhvr>
                                    </p:animEffect>
                                  </p:childTnLst>
                                </p:cTn>
                              </p:par>
                            </p:childTnLst>
                          </p:cTn>
                        </p:par>
                        <p:par>
                          <p:cTn id="32" fill="hold">
                            <p:stCondLst>
                              <p:cond delay="8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6"/>
                                        </p:tgtEl>
                                        <p:attrNameLst>
                                          <p:attrName>style.visibility</p:attrName>
                                        </p:attrNameLst>
                                      </p:cBhvr>
                                      <p:to>
                                        <p:strVal val="visible"/>
                                      </p:to>
                                    </p:set>
                                    <p:anim calcmode="lin" valueType="num">
                                      <p:cBhvr>
                                        <p:cTn id="35" dur="2000" fill="hold"/>
                                        <p:tgtEl>
                                          <p:spTgt spid="6"/>
                                        </p:tgtEl>
                                        <p:attrNameLst>
                                          <p:attrName>ppt_w</p:attrName>
                                        </p:attrNameLst>
                                      </p:cBhvr>
                                      <p:tavLst>
                                        <p:tav tm="0">
                                          <p:val>
                                            <p:fltVal val="0"/>
                                          </p:val>
                                        </p:tav>
                                        <p:tav tm="100000">
                                          <p:val>
                                            <p:strVal val="#ppt_w"/>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style.rotation</p:attrName>
                                        </p:attrNameLst>
                                      </p:cBhvr>
                                      <p:tavLst>
                                        <p:tav tm="0">
                                          <p:val>
                                            <p:fltVal val="90"/>
                                          </p:val>
                                        </p:tav>
                                        <p:tav tm="100000">
                                          <p:val>
                                            <p:fltVal val="0"/>
                                          </p:val>
                                        </p:tav>
                                      </p:tavLst>
                                    </p:anim>
                                    <p:animEffect transition="in" filter="fade">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47000" b="-37000"/>
          </a:stretch>
        </a:blipFill>
        <a:effectLst/>
      </p:bgPr>
    </p:bg>
    <p:spTree>
      <p:nvGrpSpPr>
        <p:cNvPr id="1" name=""/>
        <p:cNvGrpSpPr/>
        <p:nvPr/>
      </p:nvGrpSpPr>
      <p:grpSpPr>
        <a:xfrm>
          <a:off x="0" y="0"/>
          <a:ext cx="0" cy="0"/>
          <a:chOff x="0" y="0"/>
          <a:chExt cx="0" cy="0"/>
        </a:xfrm>
      </p:grpSpPr>
      <p:sp>
        <p:nvSpPr>
          <p:cNvPr id="2" name="TextBox 1"/>
          <p:cNvSpPr txBox="1"/>
          <p:nvPr/>
        </p:nvSpPr>
        <p:spPr>
          <a:xfrm>
            <a:off x="1735486" y="5342295"/>
            <a:ext cx="5673028"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JERZY KUKUCZKA</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305616"/>
            <a:ext cx="8352928" cy="2246769"/>
          </a:xfrm>
          <a:prstGeom prst="rect">
            <a:avLst/>
          </a:prstGeom>
          <a:noFill/>
        </p:spPr>
        <p:txBody>
          <a:bodyPr wrap="square" rtlCol="0">
            <a:spAutoFit/>
          </a:bodyPr>
          <a:lstStyle/>
          <a:p>
            <a:pPr algn="ct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Jerzy</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Kukuczka</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was born in 1948 in Katowice.</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 He was a Polish alpine and high-altitude climber.</a:t>
            </a:r>
          </a:p>
          <a:p>
            <a:pPr algn="ctr"/>
            <a:r>
              <a:rPr lang="en-US" sz="2800" b="1" dirty="0" smtClean="0">
                <a:ln w="3175">
                  <a:solidFill>
                    <a:schemeClr val="tx1">
                      <a:lumMod val="85000"/>
                      <a:lumOff val="15000"/>
                    </a:schemeClr>
                  </a:solidFill>
                </a:ln>
                <a:solidFill>
                  <a:schemeClr val="accent5">
                    <a:lumMod val="75000"/>
                  </a:schemeClr>
                </a:solidFill>
                <a:latin typeface="+mj-lt"/>
                <a:ea typeface="+mj-ea"/>
                <a:cs typeface="+mj-cs"/>
              </a:rPr>
              <a:t> On 18 September 1987, he became the second man, after Reinhold </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Messner</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to climb all fourteen</a:t>
            </a:r>
            <a:br>
              <a:rPr lang="en-US" sz="2800" b="1" dirty="0" smtClean="0">
                <a:ln w="3175">
                  <a:solidFill>
                    <a:schemeClr val="tx1">
                      <a:lumMod val="85000"/>
                      <a:lumOff val="15000"/>
                    </a:schemeClr>
                  </a:solidFill>
                </a:ln>
                <a:solidFill>
                  <a:schemeClr val="accent5">
                    <a:lumMod val="75000"/>
                  </a:schemeClr>
                </a:solidFill>
                <a:latin typeface="+mj-lt"/>
                <a:ea typeface="+mj-ea"/>
                <a:cs typeface="+mj-cs"/>
              </a:rPr>
            </a:br>
            <a:r>
              <a:rPr lang="en-US" sz="2800" b="1" dirty="0" smtClean="0">
                <a:ln w="3175">
                  <a:solidFill>
                    <a:schemeClr val="tx1">
                      <a:lumMod val="85000"/>
                      <a:lumOff val="15000"/>
                    </a:schemeClr>
                  </a:solidFill>
                </a:ln>
                <a:solidFill>
                  <a:schemeClr val="accent5">
                    <a:lumMod val="75000"/>
                  </a:schemeClr>
                </a:solidFill>
                <a:latin typeface="+mj-lt"/>
                <a:ea typeface="+mj-ea"/>
                <a:cs typeface="+mj-cs"/>
              </a:rPr>
              <a:t> eight-</a:t>
            </a:r>
            <a:r>
              <a:rPr lang="en-US" sz="2800" b="1" dirty="0" err="1" smtClean="0">
                <a:ln w="3175">
                  <a:solidFill>
                    <a:schemeClr val="tx1">
                      <a:lumMod val="85000"/>
                      <a:lumOff val="15000"/>
                    </a:schemeClr>
                  </a:solidFill>
                </a:ln>
                <a:solidFill>
                  <a:schemeClr val="accent5">
                    <a:lumMod val="75000"/>
                  </a:schemeClr>
                </a:solidFill>
                <a:latin typeface="+mj-lt"/>
                <a:ea typeface="+mj-ea"/>
                <a:cs typeface="+mj-cs"/>
              </a:rPr>
              <a:t>thousanders</a:t>
            </a:r>
            <a:r>
              <a:rPr lang="en-US" sz="2800" b="1" dirty="0" smtClean="0">
                <a:ln w="3175">
                  <a:solidFill>
                    <a:schemeClr val="tx1">
                      <a:lumMod val="85000"/>
                      <a:lumOff val="15000"/>
                    </a:schemeClr>
                  </a:solidFill>
                </a:ln>
                <a:solidFill>
                  <a:schemeClr val="accent5">
                    <a:lumMod val="75000"/>
                  </a:schemeClr>
                </a:solidFill>
                <a:latin typeface="+mj-lt"/>
                <a:ea typeface="+mj-ea"/>
                <a:cs typeface="+mj-cs"/>
              </a:rPr>
              <a:t> in the world</a:t>
            </a:r>
            <a:r>
              <a:rPr lang="en-US" dirty="0" smtClean="0"/>
              <a:t>.</a:t>
            </a:r>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1698625" y="4083050"/>
            <a:ext cx="3571875" cy="15716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LHOTSE</a:t>
            </a:r>
          </a:p>
        </p:txBody>
      </p:sp>
      <p:sp>
        <p:nvSpPr>
          <p:cNvPr id="3" name="Cloud 2"/>
          <p:cNvSpPr/>
          <p:nvPr/>
        </p:nvSpPr>
        <p:spPr>
          <a:xfrm rot="818756">
            <a:off x="4992688" y="2541588"/>
            <a:ext cx="3571875" cy="15716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WINTER OLYMPICS</a:t>
            </a:r>
          </a:p>
        </p:txBody>
      </p:sp>
      <p:sp>
        <p:nvSpPr>
          <p:cNvPr id="4" name="Cloud 3"/>
          <p:cNvSpPr/>
          <p:nvPr/>
        </p:nvSpPr>
        <p:spPr>
          <a:xfrm rot="20850034">
            <a:off x="109538" y="884238"/>
            <a:ext cx="5716587" cy="1643062"/>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3200" b="1" dirty="0">
              <a:solidFill>
                <a:schemeClr val="tx1"/>
              </a:solidFill>
            </a:endParaRPr>
          </a:p>
          <a:p>
            <a:pPr algn="ctr" fontAlgn="auto">
              <a:spcBef>
                <a:spcPts val="0"/>
              </a:spcBef>
              <a:spcAft>
                <a:spcPts val="0"/>
              </a:spcAft>
              <a:defRPr/>
            </a:pPr>
            <a:r>
              <a:rPr lang="pl-PL" sz="3200" b="1" dirty="0">
                <a:solidFill>
                  <a:schemeClr val="tx1"/>
                </a:solidFill>
              </a:rPr>
              <a:t>EIGHT-THOUSANDER</a:t>
            </a:r>
          </a:p>
          <a:p>
            <a:pPr algn="ctr" fontAlgn="auto">
              <a:spcBef>
                <a:spcPts val="0"/>
              </a:spcBef>
              <a:spcAft>
                <a:spcPts val="0"/>
              </a:spcAft>
              <a:defRPr/>
            </a:pPr>
            <a:endParaRPr lang="pl-PL"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98425" y="661988"/>
            <a:ext cx="2863850" cy="12192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2000" b="1" dirty="0">
              <a:solidFill>
                <a:schemeClr val="tx1"/>
              </a:solidFill>
            </a:endParaRPr>
          </a:p>
          <a:p>
            <a:pPr algn="ctr" fontAlgn="auto">
              <a:spcBef>
                <a:spcPts val="0"/>
              </a:spcBef>
              <a:spcAft>
                <a:spcPts val="0"/>
              </a:spcAft>
              <a:defRPr/>
            </a:pPr>
            <a:r>
              <a:rPr lang="pl-PL" sz="2000" b="1" dirty="0">
                <a:solidFill>
                  <a:schemeClr val="tx1"/>
                </a:solidFill>
              </a:rPr>
              <a:t>EIGHT-THOUSANDER</a:t>
            </a:r>
          </a:p>
          <a:p>
            <a:pPr algn="ctr" fontAlgn="auto">
              <a:spcBef>
                <a:spcPts val="0"/>
              </a:spcBef>
              <a:spcAft>
                <a:spcPts val="0"/>
              </a:spcAft>
              <a:defRPr/>
            </a:pPr>
            <a:endParaRPr lang="pl-PL" sz="2000" b="1" dirty="0">
              <a:solidFill>
                <a:schemeClr val="tx1"/>
              </a:solidFill>
            </a:endParaRPr>
          </a:p>
        </p:txBody>
      </p:sp>
      <p:sp>
        <p:nvSpPr>
          <p:cNvPr id="3" name="TextBox 2"/>
          <p:cNvSpPr txBox="1"/>
          <p:nvPr/>
        </p:nvSpPr>
        <p:spPr>
          <a:xfrm>
            <a:off x="3132138" y="404813"/>
            <a:ext cx="5688012" cy="3170237"/>
          </a:xfrm>
          <a:prstGeom prst="rect">
            <a:avLst/>
          </a:prstGeom>
          <a:noFill/>
        </p:spPr>
        <p:txBody>
          <a:bodyPr>
            <a:spAutoFit/>
          </a:bodyPr>
          <a:lstStyle/>
          <a:p>
            <a:pPr>
              <a:defRPr/>
            </a:pPr>
            <a:r>
              <a:rPr lang="en-US" sz="2000" b="1" dirty="0" err="1">
                <a:latin typeface="+mn-lt"/>
                <a:cs typeface="+mn-cs"/>
              </a:rPr>
              <a:t>Kukuczka</a:t>
            </a:r>
            <a:r>
              <a:rPr lang="en-US" sz="2000" b="1" dirty="0">
                <a:latin typeface="+mn-lt"/>
                <a:cs typeface="+mn-cs"/>
              </a:rPr>
              <a:t> is widely considered among the climbing community to be one of the best high-altitude climbers in history. He ascended all fourteen mountains in just under eight years, a shorter time than any climber before (Reinhold </a:t>
            </a:r>
            <a:r>
              <a:rPr lang="en-US" sz="2000" b="1" dirty="0" err="1">
                <a:latin typeface="+mn-lt"/>
                <a:cs typeface="+mn-cs"/>
              </a:rPr>
              <a:t>Messner</a:t>
            </a:r>
            <a:r>
              <a:rPr lang="en-US" sz="2000" b="1" dirty="0">
                <a:latin typeface="+mn-lt"/>
                <a:cs typeface="+mn-cs"/>
              </a:rPr>
              <a:t> included, whom it took 16 years) or since. In the process, </a:t>
            </a:r>
            <a:r>
              <a:rPr lang="en-US" sz="2000" b="1" dirty="0" err="1">
                <a:latin typeface="+mn-lt"/>
                <a:cs typeface="+mn-cs"/>
              </a:rPr>
              <a:t>Kukuczka</a:t>
            </a:r>
            <a:r>
              <a:rPr lang="en-US" sz="2000" b="1" dirty="0">
                <a:latin typeface="+mn-lt"/>
                <a:cs typeface="+mn-cs"/>
              </a:rPr>
              <a:t> established ten new </a:t>
            </a:r>
            <a:r>
              <a:rPr lang="en-US" sz="2000" b="1" dirty="0" smtClean="0">
                <a:latin typeface="+mn-lt"/>
                <a:cs typeface="+mn-cs"/>
              </a:rPr>
              <a:t>routes</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and climbed four summits in winter. He was </a:t>
            </a:r>
            <a:r>
              <a:rPr lang="en-US" sz="2000" b="1" dirty="0" smtClean="0">
                <a:latin typeface="+mn-lt"/>
                <a:cs typeface="+mn-cs"/>
              </a:rPr>
              <a:t>one</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of an elite group of Polish Himalayan mountaineers who specialized in winter ascents</a:t>
            </a:r>
            <a:r>
              <a:rPr lang="en-US" b="1" dirty="0"/>
              <a:t>.</a:t>
            </a:r>
            <a:endParaRPr lang="pl-PL" b="1" dirty="0"/>
          </a:p>
        </p:txBody>
      </p:sp>
      <p:sp>
        <p:nvSpPr>
          <p:cNvPr id="4" name="Cloud 3"/>
          <p:cNvSpPr/>
          <p:nvPr/>
        </p:nvSpPr>
        <p:spPr>
          <a:xfrm rot="818756">
            <a:off x="6319838" y="4551363"/>
            <a:ext cx="2322512" cy="105727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rPr>
              <a:t>WINTER OLYMPICS</a:t>
            </a:r>
          </a:p>
        </p:txBody>
      </p:sp>
      <p:sp>
        <p:nvSpPr>
          <p:cNvPr id="5" name="TextBox 4"/>
          <p:cNvSpPr txBox="1"/>
          <p:nvPr/>
        </p:nvSpPr>
        <p:spPr>
          <a:xfrm>
            <a:off x="395288" y="4221163"/>
            <a:ext cx="5761037" cy="1938337"/>
          </a:xfrm>
          <a:prstGeom prst="rect">
            <a:avLst/>
          </a:prstGeom>
          <a:noFill/>
        </p:spPr>
        <p:txBody>
          <a:bodyPr>
            <a:spAutoFit/>
          </a:bodyPr>
          <a:lstStyle/>
          <a:p>
            <a:pPr>
              <a:defRPr/>
            </a:pPr>
            <a:r>
              <a:rPr lang="en-US" sz="2000" b="1" dirty="0">
                <a:latin typeface="+mn-lt"/>
                <a:cs typeface="+mn-cs"/>
              </a:rPr>
              <a:t>In 1988 during the Olympic Games in Calgary</a:t>
            </a:r>
            <a:r>
              <a:rPr lang="en-US" sz="2000" b="1" dirty="0" smtClean="0">
                <a:latin typeface="+mn-lt"/>
                <a:cs typeface="+mn-cs"/>
              </a:rPr>
              <a:t>,</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with Reinhold </a:t>
            </a:r>
            <a:r>
              <a:rPr lang="en-US" sz="2000" b="1" dirty="0" err="1">
                <a:latin typeface="+mn-lt"/>
                <a:cs typeface="+mn-cs"/>
              </a:rPr>
              <a:t>Messner</a:t>
            </a:r>
            <a:r>
              <a:rPr lang="en-US" sz="2000" b="1" dirty="0">
                <a:latin typeface="+mn-lt"/>
                <a:cs typeface="+mn-cs"/>
              </a:rPr>
              <a:t>, was awarded by silver Olympic Medal. Reinhold </a:t>
            </a:r>
            <a:r>
              <a:rPr lang="en-US" sz="2000" b="1" dirty="0" err="1">
                <a:latin typeface="+mn-lt"/>
                <a:cs typeface="+mn-cs"/>
              </a:rPr>
              <a:t>Messner</a:t>
            </a:r>
            <a:r>
              <a:rPr lang="en-US" sz="2000" b="1" dirty="0">
                <a:latin typeface="+mn-lt"/>
                <a:cs typeface="+mn-cs"/>
              </a:rPr>
              <a:t> refused to </a:t>
            </a:r>
            <a:r>
              <a:rPr lang="en-US" sz="2000" b="1" dirty="0" smtClean="0">
                <a:latin typeface="+mn-lt"/>
                <a:cs typeface="+mn-cs"/>
              </a:rPr>
              <a:t>get</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the medal, and explained that alpinism is art</a:t>
            </a:r>
            <a:r>
              <a:rPr lang="en-US" sz="2000" b="1" dirty="0" smtClean="0">
                <a:latin typeface="+mn-lt"/>
                <a:cs typeface="+mn-cs"/>
              </a:rPr>
              <a:t>,</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not competition. </a:t>
            </a:r>
            <a:r>
              <a:rPr lang="en-US" sz="2000" b="1" dirty="0" err="1">
                <a:latin typeface="+mn-lt"/>
                <a:cs typeface="+mn-cs"/>
              </a:rPr>
              <a:t>Kukuczka</a:t>
            </a:r>
            <a:r>
              <a:rPr lang="en-US" sz="2000" b="1" dirty="0">
                <a:latin typeface="+mn-lt"/>
                <a:cs typeface="+mn-cs"/>
              </a:rPr>
              <a:t> accepted the medal, because for his alpinism is spirit of sport.</a:t>
            </a:r>
            <a:endParaRPr lang="pl-PL" sz="2000" b="1"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482781" y="2379256"/>
            <a:ext cx="2393950" cy="1068388"/>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rPr>
              <a:t>LHOTSE</a:t>
            </a:r>
            <a:endParaRPr lang="pl-PL" sz="2800" b="1" dirty="0">
              <a:solidFill>
                <a:schemeClr val="tx1"/>
              </a:solidFill>
            </a:endParaRPr>
          </a:p>
        </p:txBody>
      </p:sp>
      <p:sp>
        <p:nvSpPr>
          <p:cNvPr id="3" name="TextBox 2"/>
          <p:cNvSpPr txBox="1"/>
          <p:nvPr/>
        </p:nvSpPr>
        <p:spPr>
          <a:xfrm>
            <a:off x="3348038" y="1689894"/>
            <a:ext cx="5472112" cy="3478212"/>
          </a:xfrm>
          <a:prstGeom prst="rect">
            <a:avLst/>
          </a:prstGeom>
          <a:noFill/>
        </p:spPr>
        <p:txBody>
          <a:bodyPr>
            <a:spAutoFit/>
          </a:bodyPr>
          <a:lstStyle/>
          <a:p>
            <a:pPr>
              <a:defRPr/>
            </a:pPr>
            <a:r>
              <a:rPr lang="en-US" sz="2000" b="1" dirty="0" err="1">
                <a:latin typeface="+mn-lt"/>
                <a:cs typeface="+mn-cs"/>
              </a:rPr>
              <a:t>Kukuczka</a:t>
            </a:r>
            <a:r>
              <a:rPr lang="en-US" sz="2000" b="1" dirty="0">
                <a:latin typeface="+mn-lt"/>
                <a:cs typeface="+mn-cs"/>
              </a:rPr>
              <a:t> died attempting to climb the unclimbed South Face of Lhotse in Nepal on 24 October 1989. Leading a pitch at an altitude of about </a:t>
            </a:r>
            <a:endParaRPr lang="pl-PL" sz="2000" b="1" dirty="0" smtClean="0">
              <a:latin typeface="+mn-lt"/>
              <a:cs typeface="+mn-cs"/>
            </a:endParaRPr>
          </a:p>
          <a:p>
            <a:pPr>
              <a:defRPr/>
            </a:pPr>
            <a:r>
              <a:rPr lang="en-US" sz="2000" b="1" dirty="0" smtClean="0">
                <a:latin typeface="+mn-lt"/>
                <a:cs typeface="+mn-cs"/>
              </a:rPr>
              <a:t>8,200 </a:t>
            </a:r>
            <a:r>
              <a:rPr lang="en-US" sz="2000" b="1" dirty="0">
                <a:latin typeface="+mn-lt"/>
                <a:cs typeface="+mn-cs"/>
              </a:rPr>
              <a:t>meters on a 6 mm secondhand rope he had picked up in a market in Kathmandu (according </a:t>
            </a:r>
            <a:endParaRPr lang="pl-PL" sz="2000" b="1" dirty="0" smtClean="0">
              <a:latin typeface="+mn-lt"/>
              <a:cs typeface="+mn-cs"/>
            </a:endParaRPr>
          </a:p>
          <a:p>
            <a:pPr>
              <a:defRPr/>
            </a:pPr>
            <a:r>
              <a:rPr lang="en-US" sz="2000" b="1" dirty="0" smtClean="0">
                <a:latin typeface="+mn-lt"/>
                <a:cs typeface="+mn-cs"/>
              </a:rPr>
              <a:t>to </a:t>
            </a:r>
            <a:r>
              <a:rPr lang="en-US" sz="2000" b="1" dirty="0" err="1">
                <a:latin typeface="+mn-lt"/>
                <a:cs typeface="+mn-cs"/>
              </a:rPr>
              <a:t>Ryszard</a:t>
            </a:r>
            <a:r>
              <a:rPr lang="en-US" sz="2000" b="1" dirty="0">
                <a:latin typeface="+mn-lt"/>
                <a:cs typeface="+mn-cs"/>
              </a:rPr>
              <a:t> </a:t>
            </a:r>
            <a:r>
              <a:rPr lang="en-US" sz="2000" b="1" dirty="0" err="1">
                <a:latin typeface="+mn-lt"/>
                <a:cs typeface="+mn-cs"/>
              </a:rPr>
              <a:t>Pawłowski</a:t>
            </a:r>
            <a:r>
              <a:rPr lang="en-US" sz="2000" b="1" dirty="0">
                <a:latin typeface="+mn-lt"/>
                <a:cs typeface="+mn-cs"/>
              </a:rPr>
              <a:t>, </a:t>
            </a:r>
            <a:r>
              <a:rPr lang="en-US" sz="2000" b="1" dirty="0" err="1">
                <a:latin typeface="+mn-lt"/>
                <a:cs typeface="+mn-cs"/>
              </a:rPr>
              <a:t>Kukuczka's</a:t>
            </a:r>
            <a:r>
              <a:rPr lang="en-US" sz="2000" b="1" dirty="0">
                <a:latin typeface="+mn-lt"/>
                <a:cs typeface="+mn-cs"/>
              </a:rPr>
              <a:t> climbing partner on the tragic day, the main single rope used by the team was too jammed to be used </a:t>
            </a:r>
            <a:endParaRPr lang="pl-PL" sz="2000" b="1" dirty="0" smtClean="0">
              <a:latin typeface="+mn-lt"/>
              <a:cs typeface="+mn-cs"/>
            </a:endParaRPr>
          </a:p>
          <a:p>
            <a:pPr>
              <a:defRPr/>
            </a:pPr>
            <a:r>
              <a:rPr lang="en-US" sz="2000" b="1" dirty="0" smtClean="0">
                <a:latin typeface="+mn-lt"/>
                <a:cs typeface="+mn-cs"/>
              </a:rPr>
              <a:t>and </a:t>
            </a:r>
            <a:r>
              <a:rPr lang="en-US" sz="2000" b="1" dirty="0">
                <a:latin typeface="+mn-lt"/>
                <a:cs typeface="+mn-cs"/>
              </a:rPr>
              <a:t>the climbers decided to use transport rope instead), the cord either was cut or snapped </a:t>
            </a:r>
            <a:endParaRPr lang="pl-PL" sz="2000" b="1" dirty="0" smtClean="0">
              <a:latin typeface="+mn-lt"/>
              <a:cs typeface="+mn-cs"/>
            </a:endParaRPr>
          </a:p>
          <a:p>
            <a:pPr>
              <a:defRPr/>
            </a:pPr>
            <a:r>
              <a:rPr lang="en-US" sz="2000" b="1" dirty="0" smtClean="0">
                <a:latin typeface="+mn-lt"/>
                <a:cs typeface="+mn-cs"/>
              </a:rPr>
              <a:t>from </a:t>
            </a:r>
            <a:r>
              <a:rPr lang="en-US" sz="2000" b="1" dirty="0">
                <a:latin typeface="+mn-lt"/>
                <a:cs typeface="+mn-cs"/>
              </a:rPr>
              <a:t>a fall, plunging </a:t>
            </a:r>
            <a:r>
              <a:rPr lang="en-US" sz="2000" b="1" dirty="0" err="1">
                <a:latin typeface="+mn-lt"/>
                <a:cs typeface="+mn-cs"/>
              </a:rPr>
              <a:t>Kukuczka</a:t>
            </a:r>
            <a:r>
              <a:rPr lang="en-US" sz="2000" b="1" dirty="0">
                <a:latin typeface="+mn-lt"/>
                <a:cs typeface="+mn-cs"/>
              </a:rPr>
              <a:t> to his death.</a:t>
            </a:r>
            <a:endParaRPr lang="pl-PL" sz="2000" b="1"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rzy kukuczka4.jpg"/>
          <p:cNvPicPr>
            <a:picLocks noChangeAspect="1"/>
          </p:cNvPicPr>
          <p:nvPr/>
        </p:nvPicPr>
        <p:blipFill>
          <a:blip r:embed="rId2" cstate="print"/>
          <a:stretch>
            <a:fillRect/>
          </a:stretch>
        </p:blipFill>
        <p:spPr>
          <a:xfrm>
            <a:off x="1071538" y="4001472"/>
            <a:ext cx="7757978" cy="2785114"/>
          </a:xfrm>
          <a:prstGeom prst="rect">
            <a:avLst/>
          </a:prstGeom>
          <a:effectLst>
            <a:softEdge rad="63500"/>
          </a:effectLst>
        </p:spPr>
      </p:pic>
      <p:pic>
        <p:nvPicPr>
          <p:cNvPr id="3" name="Picture 2" descr="jerzy kukuczka2.jpg"/>
          <p:cNvPicPr>
            <a:picLocks noChangeAspect="1"/>
          </p:cNvPicPr>
          <p:nvPr/>
        </p:nvPicPr>
        <p:blipFill>
          <a:blip r:embed="rId3" cstate="print"/>
          <a:stretch>
            <a:fillRect/>
          </a:stretch>
        </p:blipFill>
        <p:spPr>
          <a:xfrm rot="20924479">
            <a:off x="-512187" y="-154662"/>
            <a:ext cx="7620000" cy="4286250"/>
          </a:xfrm>
          <a:prstGeom prst="rect">
            <a:avLst/>
          </a:prstGeom>
          <a:effectLst>
            <a:softEdge rad="63500"/>
          </a:effectLst>
        </p:spPr>
      </p:pic>
      <p:pic>
        <p:nvPicPr>
          <p:cNvPr id="4" name="Picture 3" descr="jerzy kukuczka3.jpg"/>
          <p:cNvPicPr>
            <a:picLocks noChangeAspect="1"/>
          </p:cNvPicPr>
          <p:nvPr/>
        </p:nvPicPr>
        <p:blipFill>
          <a:blip r:embed="rId4" cstate="print"/>
          <a:stretch>
            <a:fillRect/>
          </a:stretch>
        </p:blipFill>
        <p:spPr>
          <a:xfrm rot="545015">
            <a:off x="4922831" y="-52897"/>
            <a:ext cx="5984070" cy="4014767"/>
          </a:xfrm>
          <a:prstGeom prst="rect">
            <a:avLst/>
          </a:prstGeom>
          <a:effectLst>
            <a:softEdge rad="63500"/>
          </a:effectLst>
        </p:spPr>
      </p:pic>
      <p:pic>
        <p:nvPicPr>
          <p:cNvPr id="7" name="Picture 6" descr="jerzy kukuczka6.jpg"/>
          <p:cNvPicPr>
            <a:picLocks noChangeAspect="1"/>
          </p:cNvPicPr>
          <p:nvPr/>
        </p:nvPicPr>
        <p:blipFill>
          <a:blip r:embed="rId5" cstate="print"/>
          <a:stretch>
            <a:fillRect/>
          </a:stretch>
        </p:blipFill>
        <p:spPr>
          <a:xfrm>
            <a:off x="3786182" y="779664"/>
            <a:ext cx="2562228" cy="3506592"/>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strVal val="#ppt_w*0.70"/>
                                          </p:val>
                                        </p:tav>
                                        <p:tav tm="100000">
                                          <p:val>
                                            <p:strVal val="#ppt_w"/>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strVal val="#ppt_w*0.70"/>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Effect transition="in" filter="fade">
                                      <p:cBhvr>
                                        <p:cTn id="21" dur="2000"/>
                                        <p:tgtEl>
                                          <p:spTgt spid="4"/>
                                        </p:tgtEl>
                                      </p:cBhvr>
                                    </p:animEffect>
                                  </p:childTnLst>
                                </p:cTn>
                              </p:par>
                            </p:childTnLst>
                          </p:cTn>
                        </p:par>
                        <p:par>
                          <p:cTn id="22" fill="hold">
                            <p:stCondLst>
                              <p:cond delay="60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strVal val="#ppt_w*0.70"/>
                                          </p:val>
                                        </p:tav>
                                        <p:tav tm="100000">
                                          <p:val>
                                            <p:strVal val="#ppt_w"/>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5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1110764" y="5342295"/>
            <a:ext cx="6922472"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WANDA RUTKIEWICZ</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280920" cy="4678204"/>
          </a:xfrm>
          <a:prstGeom prst="rect">
            <a:avLst/>
          </a:prstGeom>
          <a:noFill/>
        </p:spPr>
        <p:txBody>
          <a:bodyPr wrap="square" rtlCol="0">
            <a:spAutoFit/>
          </a:bodyPr>
          <a:lstStyle/>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Wanda Rutkiewicz was a Polish mountain climber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 She was born in 1943 in  Plunge, Lithuania.</a:t>
            </a:r>
            <a:br>
              <a:rPr lang="pl-PL" sz="2800" b="1" dirty="0" smtClean="0">
                <a:ln w="3175">
                  <a:solidFill>
                    <a:schemeClr val="tx1">
                      <a:lumMod val="85000"/>
                      <a:lumOff val="15000"/>
                    </a:schemeClr>
                  </a:solidFill>
                </a:ln>
                <a:solidFill>
                  <a:schemeClr val="accent5">
                    <a:lumMod val="75000"/>
                  </a:schemeClr>
                </a:solidFill>
                <a:latin typeface="+mj-lt"/>
                <a:ea typeface="+mj-ea"/>
                <a:cs typeface="+mj-cs"/>
              </a:rPr>
            </a:br>
            <a:r>
              <a:rPr lang="pl-PL" sz="2800" b="1" dirty="0" smtClean="0">
                <a:ln w="3175">
                  <a:solidFill>
                    <a:schemeClr val="tx1">
                      <a:lumMod val="85000"/>
                      <a:lumOff val="15000"/>
                    </a:schemeClr>
                  </a:solidFill>
                </a:ln>
                <a:solidFill>
                  <a:schemeClr val="accent5">
                    <a:lumMod val="75000"/>
                  </a:schemeClr>
                </a:solidFill>
                <a:latin typeface="+mj-lt"/>
                <a:ea typeface="+mj-ea"/>
                <a:cs typeface="+mj-cs"/>
              </a:rPr>
              <a:t> Began climbing in the rocks near the Janowice</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 Wielkie (Mount Falcon (Polish: Góry Sokole).</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 Rutkiewicz's goal was to become the first woman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to summit all fourteen of the eight-thousanders.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During her climbing life she successfully summitted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the following mountains: Mount Everest, </a:t>
            </a:r>
            <a:br>
              <a:rPr lang="pl-PL" sz="2800" b="1" dirty="0" smtClean="0">
                <a:ln w="3175">
                  <a:solidFill>
                    <a:schemeClr val="tx1">
                      <a:lumMod val="85000"/>
                      <a:lumOff val="15000"/>
                    </a:schemeClr>
                  </a:solidFill>
                </a:ln>
                <a:solidFill>
                  <a:schemeClr val="accent5">
                    <a:lumMod val="75000"/>
                  </a:schemeClr>
                </a:solidFill>
                <a:latin typeface="+mj-lt"/>
                <a:ea typeface="+mj-ea"/>
                <a:cs typeface="+mj-cs"/>
              </a:rPr>
            </a:br>
            <a:r>
              <a:rPr lang="pl-PL" sz="2800" b="1" dirty="0" smtClean="0">
                <a:ln w="3175">
                  <a:solidFill>
                    <a:schemeClr val="tx1">
                      <a:lumMod val="85000"/>
                      <a:lumOff val="15000"/>
                    </a:schemeClr>
                  </a:solidFill>
                </a:ln>
                <a:solidFill>
                  <a:schemeClr val="accent5">
                    <a:lumMod val="75000"/>
                  </a:schemeClr>
                </a:solidFill>
                <a:latin typeface="+mj-lt"/>
                <a:ea typeface="+mj-ea"/>
                <a:cs typeface="+mj-cs"/>
              </a:rPr>
              <a:t>Nanga Parbat, K2, Shisha Pangma, Gasherbrum II, </a:t>
            </a:r>
          </a:p>
          <a:p>
            <a:pPr algn="ctr"/>
            <a:r>
              <a:rPr lang="pl-PL" sz="2800" b="1" dirty="0" smtClean="0">
                <a:ln w="3175">
                  <a:solidFill>
                    <a:schemeClr val="tx1">
                      <a:lumMod val="85000"/>
                      <a:lumOff val="15000"/>
                    </a:schemeClr>
                  </a:solidFill>
                </a:ln>
                <a:solidFill>
                  <a:schemeClr val="accent5">
                    <a:lumMod val="75000"/>
                  </a:schemeClr>
                </a:solidFill>
                <a:latin typeface="+mj-lt"/>
                <a:ea typeface="+mj-ea"/>
                <a:cs typeface="+mj-cs"/>
              </a:rPr>
              <a:t>Gasherbrum I, Cho Oyu, Annapurna I, Kangchenjunga</a:t>
            </a:r>
            <a:r>
              <a:rPr lang="pl-PL" dirty="0" smtClean="0"/>
              <a:t>.</a:t>
            </a:r>
            <a:br>
              <a:rPr lang="pl-PL" dirty="0" smtClean="0"/>
            </a:b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rot="20850034">
            <a:off x="555625" y="1082675"/>
            <a:ext cx="3571875" cy="15716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NORTH AND SOUTH POLE</a:t>
            </a:r>
          </a:p>
        </p:txBody>
      </p:sp>
      <p:sp>
        <p:nvSpPr>
          <p:cNvPr id="5" name="Cloud 4"/>
          <p:cNvSpPr/>
          <p:nvPr/>
        </p:nvSpPr>
        <p:spPr>
          <a:xfrm rot="20850034">
            <a:off x="1116013" y="4005263"/>
            <a:ext cx="3571875" cy="15716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ACCIDENT</a:t>
            </a:r>
          </a:p>
        </p:txBody>
      </p:sp>
      <p:sp>
        <p:nvSpPr>
          <p:cNvPr id="6" name="Cloud 5"/>
          <p:cNvSpPr/>
          <p:nvPr/>
        </p:nvSpPr>
        <p:spPr>
          <a:xfrm rot="836064">
            <a:off x="4414838" y="2232025"/>
            <a:ext cx="4546600" cy="2071688"/>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FOUNDATION  „OUTSIDE THE HORIZONS”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522840">
            <a:off x="176213" y="3233738"/>
            <a:ext cx="3643312" cy="17145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CAR RACES</a:t>
            </a:r>
          </a:p>
        </p:txBody>
      </p:sp>
      <p:sp>
        <p:nvSpPr>
          <p:cNvPr id="3" name="Cloud 2"/>
          <p:cNvSpPr/>
          <p:nvPr/>
        </p:nvSpPr>
        <p:spPr>
          <a:xfrm rot="480285">
            <a:off x="6072188" y="642938"/>
            <a:ext cx="2714625" cy="17145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MOUNT EVEREST</a:t>
            </a:r>
          </a:p>
        </p:txBody>
      </p:sp>
      <p:sp>
        <p:nvSpPr>
          <p:cNvPr id="4" name="Cloud 3"/>
          <p:cNvSpPr/>
          <p:nvPr/>
        </p:nvSpPr>
        <p:spPr>
          <a:xfrm rot="20850034">
            <a:off x="357188" y="714375"/>
            <a:ext cx="3571875" cy="15716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ELECTRONIC</a:t>
            </a:r>
          </a:p>
        </p:txBody>
      </p:sp>
      <p:sp>
        <p:nvSpPr>
          <p:cNvPr id="5" name="Cloud 4"/>
          <p:cNvSpPr/>
          <p:nvPr/>
        </p:nvSpPr>
        <p:spPr>
          <a:xfrm>
            <a:off x="3929063" y="1571625"/>
            <a:ext cx="1785937" cy="17145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K2</a:t>
            </a:r>
            <a:endParaRPr lang="pl-PL" sz="1050" b="1" dirty="0">
              <a:solidFill>
                <a:schemeClr val="tx1"/>
              </a:solidFill>
            </a:endParaRPr>
          </a:p>
        </p:txBody>
      </p:sp>
      <p:sp>
        <p:nvSpPr>
          <p:cNvPr id="6" name="Cloud 5"/>
          <p:cNvSpPr/>
          <p:nvPr/>
        </p:nvSpPr>
        <p:spPr>
          <a:xfrm rot="862347">
            <a:off x="3868738" y="4254500"/>
            <a:ext cx="5143500" cy="17145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KANCZENDZONGA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20850034">
            <a:off x="309563" y="841375"/>
            <a:ext cx="2816225" cy="969963"/>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rPr>
              <a:t>ELECTRONIC</a:t>
            </a:r>
          </a:p>
        </p:txBody>
      </p:sp>
      <p:sp>
        <p:nvSpPr>
          <p:cNvPr id="3" name="Cloud 2"/>
          <p:cNvSpPr/>
          <p:nvPr/>
        </p:nvSpPr>
        <p:spPr>
          <a:xfrm>
            <a:off x="6948488" y="2492375"/>
            <a:ext cx="1651000" cy="1281113"/>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3200" b="1" dirty="0">
                <a:solidFill>
                  <a:schemeClr val="tx1"/>
                </a:solidFill>
              </a:rPr>
              <a:t>K2</a:t>
            </a:r>
            <a:endParaRPr lang="pl-PL" sz="1050" b="1" dirty="0">
              <a:solidFill>
                <a:schemeClr val="tx1"/>
              </a:solidFill>
            </a:endParaRPr>
          </a:p>
        </p:txBody>
      </p:sp>
      <p:sp>
        <p:nvSpPr>
          <p:cNvPr id="4" name="Cloud 3"/>
          <p:cNvSpPr/>
          <p:nvPr/>
        </p:nvSpPr>
        <p:spPr>
          <a:xfrm rot="20983210">
            <a:off x="358775" y="4778375"/>
            <a:ext cx="2346325" cy="1417638"/>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800" b="1" dirty="0">
                <a:solidFill>
                  <a:schemeClr val="tx1"/>
                </a:solidFill>
              </a:rPr>
              <a:t>MOUNT EVEREST</a:t>
            </a:r>
          </a:p>
        </p:txBody>
      </p:sp>
      <p:sp>
        <p:nvSpPr>
          <p:cNvPr id="5" name="TextBox 4"/>
          <p:cNvSpPr txBox="1"/>
          <p:nvPr/>
        </p:nvSpPr>
        <p:spPr>
          <a:xfrm>
            <a:off x="611188" y="2781300"/>
            <a:ext cx="5976937" cy="1322388"/>
          </a:xfrm>
          <a:prstGeom prst="rect">
            <a:avLst/>
          </a:prstGeom>
          <a:noFill/>
        </p:spPr>
        <p:txBody>
          <a:bodyPr>
            <a:spAutoFit/>
          </a:bodyPr>
          <a:lstStyle/>
          <a:p>
            <a:pPr>
              <a:defRPr/>
            </a:pPr>
            <a:r>
              <a:rPr lang="en-US" sz="2000" b="1" dirty="0">
                <a:latin typeface="+mn-lt"/>
                <a:cs typeface="+mn-cs"/>
              </a:rPr>
              <a:t>In 1986 she became the first woman to successfully climb and descend K2, which she did without supplemental oxygen, as part of a small expedition led by </a:t>
            </a:r>
            <a:r>
              <a:rPr lang="en-US" sz="2000" b="1" dirty="0" err="1">
                <a:latin typeface="+mn-lt"/>
                <a:cs typeface="+mn-cs"/>
              </a:rPr>
              <a:t>Lilliane</a:t>
            </a:r>
            <a:r>
              <a:rPr lang="en-US" sz="2000" b="1" dirty="0">
                <a:latin typeface="+mn-lt"/>
                <a:cs typeface="+mn-cs"/>
              </a:rPr>
              <a:t> and Maurice </a:t>
            </a:r>
            <a:r>
              <a:rPr lang="en-US" sz="2000" b="1" dirty="0" err="1">
                <a:latin typeface="+mn-lt"/>
                <a:cs typeface="+mn-cs"/>
              </a:rPr>
              <a:t>Barrard</a:t>
            </a:r>
            <a:r>
              <a:rPr lang="en-US" sz="2000" b="1" dirty="0">
                <a:latin typeface="+mn-lt"/>
                <a:cs typeface="+mn-cs"/>
              </a:rPr>
              <a:t>.</a:t>
            </a:r>
            <a:endParaRPr lang="pl-PL" sz="2000" b="1" dirty="0">
              <a:latin typeface="+mn-lt"/>
              <a:cs typeface="+mn-cs"/>
            </a:endParaRPr>
          </a:p>
        </p:txBody>
      </p:sp>
      <p:sp>
        <p:nvSpPr>
          <p:cNvPr id="6" name="TextBox 5"/>
          <p:cNvSpPr txBox="1"/>
          <p:nvPr/>
        </p:nvSpPr>
        <p:spPr>
          <a:xfrm>
            <a:off x="2987675" y="4797425"/>
            <a:ext cx="5545138" cy="1016000"/>
          </a:xfrm>
          <a:prstGeom prst="rect">
            <a:avLst/>
          </a:prstGeom>
          <a:noFill/>
        </p:spPr>
        <p:txBody>
          <a:bodyPr>
            <a:spAutoFit/>
          </a:bodyPr>
          <a:lstStyle/>
          <a:p>
            <a:pPr>
              <a:defRPr/>
            </a:pPr>
            <a:r>
              <a:rPr lang="en-US" sz="2000" b="1" dirty="0">
                <a:latin typeface="+mn-lt"/>
                <a:cs typeface="+mn-cs"/>
              </a:rPr>
              <a:t>On 16 October 1978, she became the third woman, the first Pole and the first European woman to reach the summit of Mount Everest</a:t>
            </a:r>
            <a:r>
              <a:rPr lang="pl-PL" sz="2000" b="1" dirty="0">
                <a:latin typeface="+mn-lt"/>
                <a:cs typeface="+mn-cs"/>
              </a:rPr>
              <a:t>.</a:t>
            </a:r>
          </a:p>
        </p:txBody>
      </p:sp>
      <p:sp>
        <p:nvSpPr>
          <p:cNvPr id="7" name="TextBox 6"/>
          <p:cNvSpPr txBox="1"/>
          <p:nvPr/>
        </p:nvSpPr>
        <p:spPr>
          <a:xfrm>
            <a:off x="3348038" y="404813"/>
            <a:ext cx="5256212" cy="1938337"/>
          </a:xfrm>
          <a:prstGeom prst="rect">
            <a:avLst/>
          </a:prstGeom>
          <a:noFill/>
        </p:spPr>
        <p:txBody>
          <a:bodyPr>
            <a:spAutoFit/>
          </a:bodyPr>
          <a:lstStyle/>
          <a:p>
            <a:pPr>
              <a:defRPr/>
            </a:pPr>
            <a:r>
              <a:rPr lang="pl-PL" sz="2000" b="1" dirty="0">
                <a:latin typeface="+mn-lt"/>
                <a:cs typeface="+mn-cs"/>
              </a:rPr>
              <a:t>W</a:t>
            </a:r>
            <a:r>
              <a:rPr lang="en-US" sz="2000" b="1" dirty="0">
                <a:latin typeface="+mn-lt"/>
                <a:cs typeface="+mn-cs"/>
              </a:rPr>
              <a:t>as trained as an electronics engineer. </a:t>
            </a:r>
            <a:endParaRPr lang="pl-PL" sz="2000" b="1" dirty="0" smtClean="0">
              <a:latin typeface="+mn-lt"/>
              <a:cs typeface="+mn-cs"/>
            </a:endParaRPr>
          </a:p>
          <a:p>
            <a:pPr>
              <a:defRPr/>
            </a:pPr>
            <a:r>
              <a:rPr lang="pl-PL" sz="2000" b="1" dirty="0" smtClean="0">
                <a:latin typeface="+mn-lt"/>
                <a:cs typeface="+mn-cs"/>
              </a:rPr>
              <a:t>S</a:t>
            </a:r>
            <a:r>
              <a:rPr lang="en-US" sz="2000" b="1" dirty="0" err="1">
                <a:latin typeface="+mn-lt"/>
                <a:cs typeface="+mn-cs"/>
              </a:rPr>
              <a:t>tudied</a:t>
            </a:r>
            <a:r>
              <a:rPr lang="en-US" sz="2000" b="1" dirty="0">
                <a:latin typeface="+mn-lt"/>
                <a:cs typeface="+mn-cs"/>
              </a:rPr>
              <a:t> at the Technical University of Wroclaw, with a degree in electronics engineer working </a:t>
            </a:r>
            <a:endParaRPr lang="pl-PL" sz="2000" b="1" dirty="0" smtClean="0">
              <a:latin typeface="+mn-lt"/>
              <a:cs typeface="+mn-cs"/>
            </a:endParaRPr>
          </a:p>
          <a:p>
            <a:pPr>
              <a:defRPr/>
            </a:pPr>
            <a:r>
              <a:rPr lang="en-US" sz="2000" b="1" dirty="0" smtClean="0">
                <a:latin typeface="+mn-lt"/>
                <a:cs typeface="+mn-cs"/>
              </a:rPr>
              <a:t>at </a:t>
            </a:r>
            <a:r>
              <a:rPr lang="en-US" sz="2000" b="1" dirty="0">
                <a:latin typeface="+mn-lt"/>
                <a:cs typeface="+mn-cs"/>
              </a:rPr>
              <a:t>the Institute of Power Systems Automation. Later moved to Warsaw, she started to </a:t>
            </a:r>
            <a:r>
              <a:rPr lang="en-US" sz="2000" b="1" dirty="0" smtClean="0">
                <a:latin typeface="+mn-lt"/>
                <a:cs typeface="+mn-cs"/>
              </a:rPr>
              <a:t>work</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at the Institute of Mathematical Machines.</a:t>
            </a:r>
            <a:endParaRPr lang="pl-PL" sz="2000" b="1"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3284538"/>
            <a:ext cx="5616575" cy="2862322"/>
          </a:xfrm>
          <a:prstGeom prst="rect">
            <a:avLst/>
          </a:prstGeom>
          <a:noFill/>
        </p:spPr>
        <p:txBody>
          <a:bodyPr>
            <a:spAutoFit/>
          </a:bodyPr>
          <a:lstStyle/>
          <a:p>
            <a:pPr>
              <a:defRPr/>
            </a:pPr>
            <a:r>
              <a:rPr lang="en-US" sz="2000" b="1" dirty="0">
                <a:latin typeface="+mn-lt"/>
                <a:cs typeface="+mn-cs"/>
              </a:rPr>
              <a:t>It was while climbing </a:t>
            </a:r>
            <a:r>
              <a:rPr lang="en-US" sz="2000" b="1" dirty="0" err="1">
                <a:latin typeface="+mn-lt"/>
                <a:cs typeface="+mn-cs"/>
              </a:rPr>
              <a:t>Kangchenjunga</a:t>
            </a:r>
            <a:r>
              <a:rPr lang="en-US" sz="2000" b="1" dirty="0">
                <a:latin typeface="+mn-lt"/>
                <a:cs typeface="+mn-cs"/>
              </a:rPr>
              <a:t> </a:t>
            </a:r>
            <a:r>
              <a:rPr lang="en-US" sz="2000" b="1" dirty="0" smtClean="0">
                <a:latin typeface="+mn-lt"/>
                <a:cs typeface="+mn-cs"/>
              </a:rPr>
              <a:t>that</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49 year-old </a:t>
            </a:r>
            <a:r>
              <a:rPr lang="en-US" sz="2000" b="1" dirty="0" err="1">
                <a:latin typeface="+mn-lt"/>
                <a:cs typeface="+mn-cs"/>
              </a:rPr>
              <a:t>Rutkiewicz</a:t>
            </a:r>
            <a:r>
              <a:rPr lang="en-US" sz="2000" b="1" dirty="0">
                <a:latin typeface="+mn-lt"/>
                <a:cs typeface="+mn-cs"/>
              </a:rPr>
              <a:t> was last seen </a:t>
            </a:r>
            <a:r>
              <a:rPr lang="en-US" sz="2000" b="1" dirty="0" smtClean="0">
                <a:latin typeface="+mn-lt"/>
                <a:cs typeface="+mn-cs"/>
              </a:rPr>
              <a:t>alive</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by Mexican climber Carlos </a:t>
            </a:r>
            <a:r>
              <a:rPr lang="en-US" sz="2000" b="1" dirty="0" err="1">
                <a:latin typeface="+mn-lt"/>
                <a:cs typeface="+mn-cs"/>
              </a:rPr>
              <a:t>Carsolio</a:t>
            </a:r>
            <a:r>
              <a:rPr lang="en-US" sz="2000" b="1" dirty="0">
                <a:latin typeface="+mn-lt"/>
                <a:cs typeface="+mn-cs"/>
              </a:rPr>
              <a:t>. She was sheltering at high altitude on the north-west face, during her attempted ascent of what would have been her ninth eight-</a:t>
            </a:r>
            <a:r>
              <a:rPr lang="en-US" sz="2000" b="1" dirty="0" err="1">
                <a:latin typeface="+mn-lt"/>
                <a:cs typeface="+mn-cs"/>
              </a:rPr>
              <a:t>thousander</a:t>
            </a:r>
            <a:r>
              <a:rPr lang="en-US" sz="2000" b="1" dirty="0">
                <a:latin typeface="+mn-lt"/>
                <a:cs typeface="+mn-cs"/>
              </a:rPr>
              <a:t>. At that moment </a:t>
            </a:r>
            <a:r>
              <a:rPr lang="en-US" sz="2000" b="1" dirty="0" err="1">
                <a:latin typeface="+mn-lt"/>
                <a:cs typeface="+mn-cs"/>
              </a:rPr>
              <a:t>Rutkiewicz</a:t>
            </a:r>
            <a:r>
              <a:rPr lang="en-US" sz="2000" b="1" dirty="0">
                <a:latin typeface="+mn-lt"/>
                <a:cs typeface="+mn-cs"/>
              </a:rPr>
              <a:t> was physically weakened and not able to make a rational decision that could have saved her life</a:t>
            </a:r>
            <a:r>
              <a:rPr lang="pl-PL" dirty="0"/>
              <a:t>.</a:t>
            </a:r>
          </a:p>
        </p:txBody>
      </p:sp>
      <p:sp>
        <p:nvSpPr>
          <p:cNvPr id="3" name="Cloud 2"/>
          <p:cNvSpPr/>
          <p:nvPr/>
        </p:nvSpPr>
        <p:spPr>
          <a:xfrm rot="862347">
            <a:off x="5792788" y="3816350"/>
            <a:ext cx="3263900" cy="111125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b="1" dirty="0">
                <a:solidFill>
                  <a:schemeClr val="tx1"/>
                </a:solidFill>
              </a:rPr>
              <a:t>KANCZENDZONGA</a:t>
            </a:r>
          </a:p>
        </p:txBody>
      </p:sp>
      <p:sp>
        <p:nvSpPr>
          <p:cNvPr id="4" name="Cloud 3"/>
          <p:cNvSpPr/>
          <p:nvPr/>
        </p:nvSpPr>
        <p:spPr>
          <a:xfrm rot="20522840">
            <a:off x="139700" y="935038"/>
            <a:ext cx="2716213" cy="1338262"/>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rPr>
              <a:t>CAR RACES</a:t>
            </a:r>
          </a:p>
        </p:txBody>
      </p:sp>
      <p:sp>
        <p:nvSpPr>
          <p:cNvPr id="5" name="TextBox 4"/>
          <p:cNvSpPr txBox="1"/>
          <p:nvPr/>
        </p:nvSpPr>
        <p:spPr>
          <a:xfrm>
            <a:off x="3203575" y="692150"/>
            <a:ext cx="5400675" cy="2216150"/>
          </a:xfrm>
          <a:prstGeom prst="rect">
            <a:avLst/>
          </a:prstGeom>
          <a:noFill/>
        </p:spPr>
        <p:txBody>
          <a:bodyPr>
            <a:spAutoFit/>
          </a:bodyPr>
          <a:lstStyle/>
          <a:p>
            <a:pPr>
              <a:defRPr/>
            </a:pPr>
            <a:r>
              <a:rPr lang="en-US" sz="2000" b="1" dirty="0">
                <a:latin typeface="+mn-lt"/>
                <a:cs typeface="+mn-cs"/>
              </a:rPr>
              <a:t>After the two attempts to get K2 Wanda decided to take a break from the mountains. When she had free time, was doing another extreme sport - Car </a:t>
            </a:r>
            <a:r>
              <a:rPr lang="en-US" sz="2000" b="1" dirty="0" err="1">
                <a:latin typeface="+mn-lt"/>
                <a:cs typeface="+mn-cs"/>
              </a:rPr>
              <a:t>rajdom</a:t>
            </a:r>
            <a:r>
              <a:rPr lang="en-US" sz="2000" b="1" dirty="0">
                <a:latin typeface="+mn-lt"/>
                <a:cs typeface="+mn-cs"/>
              </a:rPr>
              <a:t>. In the car she was as self-confident as on the top of the mountain. </a:t>
            </a:r>
            <a:r>
              <a:rPr lang="pl-PL" sz="2000" b="1" dirty="0">
                <a:latin typeface="+mn-lt"/>
                <a:cs typeface="+mn-cs"/>
              </a:rPr>
              <a:t>She liked fast driving</a:t>
            </a:r>
            <a:r>
              <a:rPr lang="pl-PL" dirty="0"/>
              <a:t>.</a:t>
            </a:r>
          </a:p>
          <a:p>
            <a:pP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nda rutkiewicz3.jpg"/>
          <p:cNvPicPr>
            <a:picLocks noChangeAspect="1"/>
          </p:cNvPicPr>
          <p:nvPr/>
        </p:nvPicPr>
        <p:blipFill>
          <a:blip r:embed="rId3" cstate="print"/>
          <a:srcRect/>
          <a:stretch>
            <a:fillRect/>
          </a:stretch>
        </p:blipFill>
        <p:spPr bwMode="auto">
          <a:xfrm rot="-321091">
            <a:off x="212725" y="-538163"/>
            <a:ext cx="4000500" cy="4762501"/>
          </a:xfrm>
          <a:prstGeom prst="rect">
            <a:avLst/>
          </a:prstGeom>
          <a:noFill/>
          <a:ln w="9525">
            <a:noFill/>
            <a:miter lim="800000"/>
            <a:headEnd/>
            <a:tailEnd/>
          </a:ln>
        </p:spPr>
      </p:pic>
      <p:pic>
        <p:nvPicPr>
          <p:cNvPr id="7" name="Picture 6" descr="wanda rutkiewicz6.jpg"/>
          <p:cNvPicPr>
            <a:picLocks noChangeAspect="1"/>
          </p:cNvPicPr>
          <p:nvPr/>
        </p:nvPicPr>
        <p:blipFill>
          <a:blip r:embed="rId4" cstate="print"/>
          <a:srcRect/>
          <a:stretch>
            <a:fillRect/>
          </a:stretch>
        </p:blipFill>
        <p:spPr bwMode="auto">
          <a:xfrm rot="-1315972">
            <a:off x="395288" y="3649663"/>
            <a:ext cx="3074987" cy="3860800"/>
          </a:xfrm>
          <a:prstGeom prst="rect">
            <a:avLst/>
          </a:prstGeom>
          <a:noFill/>
          <a:ln w="9525">
            <a:noFill/>
            <a:miter lim="800000"/>
            <a:headEnd/>
            <a:tailEnd/>
          </a:ln>
        </p:spPr>
      </p:pic>
      <p:pic>
        <p:nvPicPr>
          <p:cNvPr id="6" name="Picture 5" descr="wanda rutkiewicz5.jpg"/>
          <p:cNvPicPr>
            <a:picLocks noChangeAspect="1"/>
          </p:cNvPicPr>
          <p:nvPr/>
        </p:nvPicPr>
        <p:blipFill>
          <a:blip r:embed="rId5" cstate="print"/>
          <a:srcRect/>
          <a:stretch>
            <a:fillRect/>
          </a:stretch>
        </p:blipFill>
        <p:spPr bwMode="auto">
          <a:xfrm rot="1482117">
            <a:off x="4926013" y="3175"/>
            <a:ext cx="4968875" cy="3328988"/>
          </a:xfrm>
          <a:prstGeom prst="rect">
            <a:avLst/>
          </a:prstGeom>
          <a:noFill/>
          <a:ln w="9525">
            <a:noFill/>
            <a:miter lim="800000"/>
            <a:headEnd/>
            <a:tailEnd/>
          </a:ln>
        </p:spPr>
      </p:pic>
      <p:pic>
        <p:nvPicPr>
          <p:cNvPr id="2" name="Picture 1" descr="wanda rutkiewicz.jpg"/>
          <p:cNvPicPr>
            <a:picLocks noChangeAspect="1"/>
          </p:cNvPicPr>
          <p:nvPr/>
        </p:nvPicPr>
        <p:blipFill>
          <a:blip r:embed="rId6" cstate="print"/>
          <a:srcRect/>
          <a:stretch>
            <a:fillRect/>
          </a:stretch>
        </p:blipFill>
        <p:spPr bwMode="auto">
          <a:xfrm>
            <a:off x="2286000" y="2071688"/>
            <a:ext cx="5037138" cy="2765425"/>
          </a:xfrm>
          <a:prstGeom prst="rect">
            <a:avLst/>
          </a:prstGeom>
          <a:noFill/>
          <a:ln w="9525">
            <a:noFill/>
            <a:miter lim="800000"/>
            <a:headEnd/>
            <a:tailEnd/>
          </a:ln>
        </p:spPr>
      </p:pic>
      <p:pic>
        <p:nvPicPr>
          <p:cNvPr id="5" name="Picture 4" descr="wanda rutkiewicz4.jpg"/>
          <p:cNvPicPr>
            <a:picLocks noChangeAspect="1"/>
          </p:cNvPicPr>
          <p:nvPr/>
        </p:nvPicPr>
        <p:blipFill>
          <a:blip r:embed="rId7" cstate="print"/>
          <a:srcRect/>
          <a:stretch>
            <a:fillRect/>
          </a:stretch>
        </p:blipFill>
        <p:spPr bwMode="auto">
          <a:xfrm rot="1191111">
            <a:off x="5602288" y="4006850"/>
            <a:ext cx="3643312" cy="3760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2000" fill="hold"/>
                                        <p:tgtEl>
                                          <p:spTgt spid="2"/>
                                        </p:tgtEl>
                                        <p:attrNameLst>
                                          <p:attrName>ppt_w</p:attrName>
                                        </p:attrNameLst>
                                      </p:cBhvr>
                                      <p:tavLst>
                                        <p:tav tm="0">
                                          <p:val>
                                            <p:fltVal val="0"/>
                                          </p:val>
                                        </p:tav>
                                        <p:tav tm="100000">
                                          <p:val>
                                            <p:strVal val="#ppt_w"/>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childTnLst>
                                </p:cTn>
                              </p:par>
                            </p:childTnLst>
                          </p:cTn>
                        </p:par>
                        <p:par>
                          <p:cTn id="24" fill="hold">
                            <p:stCondLst>
                              <p:cond delay="8000"/>
                            </p:stCondLst>
                            <p:childTnLst>
                              <p:par>
                                <p:cTn id="25" presetID="2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pl-PL" smtClean="0">
                <a:solidFill>
                  <a:schemeClr val="tx2"/>
                </a:solidFill>
                <a:latin typeface="Souvenir Lt BT" pitchFamily="18" charset="0"/>
              </a:rPr>
              <a:t>Bibliography:</a:t>
            </a:r>
          </a:p>
        </p:txBody>
      </p:sp>
      <p:sp>
        <p:nvSpPr>
          <p:cNvPr id="56323" name="Rectangle 3"/>
          <p:cNvSpPr>
            <a:spLocks noGrp="1"/>
          </p:cNvSpPr>
          <p:nvPr>
            <p:ph type="body" idx="1"/>
          </p:nvPr>
        </p:nvSpPr>
        <p:spPr/>
        <p:txBody>
          <a:bodyPr/>
          <a:lstStyle/>
          <a:p>
            <a:r>
              <a:rPr lang="pl-PL" smtClean="0">
                <a:hlinkClick r:id="rId2"/>
              </a:rPr>
              <a:t>http://www.national-geographic.pl/</a:t>
            </a:r>
            <a:r>
              <a:rPr lang="pl-PL" smtClean="0"/>
              <a:t> </a:t>
            </a:r>
          </a:p>
          <a:p>
            <a:r>
              <a:rPr lang="pl-PL" smtClean="0">
                <a:hlinkClick r:id="rId3"/>
              </a:rPr>
              <a:t>http://www.marekkaminski.com/</a:t>
            </a:r>
            <a:r>
              <a:rPr lang="pl-PL" smtClean="0"/>
              <a:t> </a:t>
            </a:r>
          </a:p>
          <a:p>
            <a:r>
              <a:rPr lang="pl-PL" smtClean="0">
                <a:hlinkClick r:id="rId4"/>
              </a:rPr>
              <a:t>http://www.kaminski.pl/</a:t>
            </a:r>
            <a:r>
              <a:rPr lang="pl-PL" smtClean="0"/>
              <a:t> </a:t>
            </a:r>
          </a:p>
          <a:p>
            <a:r>
              <a:rPr lang="pl-PL" smtClean="0">
                <a:hlinkClick r:id="rId5"/>
              </a:rPr>
              <a:t>http://www.cejrowski.com/</a:t>
            </a:r>
            <a:r>
              <a:rPr lang="pl-PL" smtClean="0"/>
              <a:t> </a:t>
            </a:r>
          </a:p>
          <a:p>
            <a:r>
              <a:rPr lang="pl-PL" smtClean="0">
                <a:hlinkClick r:id="rId6"/>
              </a:rPr>
              <a:t>http://www.martynawojciechowska.pl/</a:t>
            </a:r>
            <a:r>
              <a:rPr lang="pl-PL" smtClean="0"/>
              <a:t> </a:t>
            </a:r>
          </a:p>
          <a:p>
            <a:r>
              <a:rPr lang="pl-PL" smtClean="0">
                <a:hlinkClick r:id="rId7"/>
              </a:rPr>
              <a:t>http://pl.wikipedia.org/wiki/Strona_g%C5%82%C3%B3wna</a:t>
            </a:r>
            <a:r>
              <a:rPr lang="pl-PL" smtClean="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68313" y="2924175"/>
            <a:ext cx="8229600" cy="1143000"/>
          </a:xfrm>
        </p:spPr>
        <p:txBody>
          <a:bodyPr/>
          <a:lstStyle/>
          <a:p>
            <a:r>
              <a:rPr lang="en-US" sz="4000" b="1" dirty="0" smtClean="0">
                <a:solidFill>
                  <a:schemeClr val="tx2"/>
                </a:solidFill>
                <a:latin typeface="Souvenir Lt BT" pitchFamily="18" charset="0"/>
              </a:rPr>
              <a:t>THANK YOU FOR YOUR ATTENTION</a:t>
            </a:r>
            <a:endParaRPr lang="pl-PL" sz="4000" b="1" dirty="0" smtClean="0">
              <a:solidFill>
                <a:schemeClr val="tx2"/>
              </a:solidFill>
              <a:latin typeface="Souvenir Lt BT" pitchFamily="18" charset="0"/>
            </a:endParaRPr>
          </a:p>
        </p:txBody>
      </p:sp>
      <p:pic>
        <p:nvPicPr>
          <p:cNvPr id="3" name="Picture 8" descr="C:\Users\Marta\Desktop\Prezentacja o Podróżnikach\zseii.jpg"/>
          <p:cNvPicPr>
            <a:picLocks noChangeAspect="1" noChangeArrowheads="1"/>
          </p:cNvPicPr>
          <p:nvPr/>
        </p:nvPicPr>
        <p:blipFill>
          <a:blip r:embed="rId2" cstate="print"/>
          <a:srcRect/>
          <a:stretch>
            <a:fillRect/>
          </a:stretch>
        </p:blipFill>
        <p:spPr bwMode="auto">
          <a:xfrm>
            <a:off x="395536" y="404664"/>
            <a:ext cx="1688002" cy="1728192"/>
          </a:xfrm>
          <a:prstGeom prst="rect">
            <a:avLst/>
          </a:prstGeom>
          <a:noFill/>
          <a:effectLst>
            <a:softEdge rad="63500"/>
          </a:effectLst>
        </p:spPr>
      </p:pic>
      <p:pic>
        <p:nvPicPr>
          <p:cNvPr id="4" name="Picture 6" descr="C:\Users\Marta\Desktop\Prezentacja o Podróżnikach\comenius_logo_eng.jpg"/>
          <p:cNvPicPr>
            <a:picLocks noChangeAspect="1" noChangeArrowheads="1"/>
          </p:cNvPicPr>
          <p:nvPr/>
        </p:nvPicPr>
        <p:blipFill>
          <a:blip r:embed="rId3" cstate="print"/>
          <a:srcRect/>
          <a:stretch>
            <a:fillRect/>
          </a:stretch>
        </p:blipFill>
        <p:spPr bwMode="auto">
          <a:xfrm>
            <a:off x="5148064" y="404664"/>
            <a:ext cx="3007240" cy="1665468"/>
          </a:xfrm>
          <a:prstGeom prst="rect">
            <a:avLst/>
          </a:prstGeom>
          <a:noFill/>
          <a:effectLst>
            <a:softEdge rad="63500"/>
          </a:effectLst>
        </p:spPr>
      </p:pic>
      <p:pic>
        <p:nvPicPr>
          <p:cNvPr id="5" name="Picture 7" descr="C:\Users\Marta\Desktop\Prezentacja o Podróżnikach\logo2.png"/>
          <p:cNvPicPr>
            <a:picLocks noChangeAspect="1" noChangeArrowheads="1"/>
          </p:cNvPicPr>
          <p:nvPr/>
        </p:nvPicPr>
        <p:blipFill>
          <a:blip r:embed="rId4" cstate="print"/>
          <a:srcRect/>
          <a:stretch>
            <a:fillRect/>
          </a:stretch>
        </p:blipFill>
        <p:spPr bwMode="auto">
          <a:xfrm>
            <a:off x="827584" y="4725144"/>
            <a:ext cx="4243934" cy="8640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5"/>
          <p:cNvSpPr txBox="1">
            <a:spLocks noChangeArrowheads="1"/>
          </p:cNvSpPr>
          <p:nvPr/>
        </p:nvSpPr>
        <p:spPr bwMode="auto">
          <a:xfrm>
            <a:off x="3059832" y="2011363"/>
            <a:ext cx="5616575" cy="2835275"/>
          </a:xfrm>
          <a:prstGeom prst="rect">
            <a:avLst/>
          </a:prstGeom>
          <a:noFill/>
          <a:ln w="9525">
            <a:noFill/>
            <a:miter lim="800000"/>
            <a:headEnd/>
            <a:tailEnd/>
          </a:ln>
          <a:effectLst/>
        </p:spPr>
        <p:txBody>
          <a:bodyPr>
            <a:spAutoFit/>
          </a:bodyPr>
          <a:lstStyle/>
          <a:p>
            <a:r>
              <a:rPr lang="pl-PL" sz="2000" b="1" dirty="0">
                <a:latin typeface="Calibri" pitchFamily="34" charset="0"/>
              </a:rPr>
              <a:t>The story really began in 2002, when Janek -who comes from Malbork in Poland-was 13 years old. He was playing table tennis with some school friends when it suddenly started raining heavily. </a:t>
            </a:r>
            <a:r>
              <a:rPr lang="pl-PL" sz="2000" b="1" dirty="0" smtClean="0">
                <a:latin typeface="Calibri" pitchFamily="34" charset="0"/>
              </a:rPr>
              <a:t/>
            </a:r>
            <a:br>
              <a:rPr lang="pl-PL" sz="2000" b="1" dirty="0" smtClean="0">
                <a:latin typeface="Calibri" pitchFamily="34" charset="0"/>
              </a:rPr>
            </a:br>
            <a:r>
              <a:rPr lang="pl-PL" sz="2000" b="1" dirty="0" smtClean="0">
                <a:latin typeface="Calibri" pitchFamily="34" charset="0"/>
              </a:rPr>
              <a:t>He </a:t>
            </a:r>
            <a:r>
              <a:rPr lang="pl-PL" sz="2000" b="1" dirty="0">
                <a:latin typeface="Calibri" pitchFamily="34" charset="0"/>
              </a:rPr>
              <a:t>sheltered from rain in an electrical transformer building in Malbork, where he was </a:t>
            </a:r>
            <a:r>
              <a:rPr lang="pl-PL" sz="2000" b="1" dirty="0" smtClean="0">
                <a:latin typeface="Calibri" pitchFamily="34" charset="0"/>
              </a:rPr>
              <a:t>electrocuted</a:t>
            </a:r>
            <a:br>
              <a:rPr lang="pl-PL" sz="2000" b="1" dirty="0" smtClean="0">
                <a:latin typeface="Calibri" pitchFamily="34" charset="0"/>
              </a:rPr>
            </a:br>
            <a:r>
              <a:rPr lang="pl-PL" sz="2000" b="1" dirty="0">
                <a:latin typeface="Calibri" pitchFamily="34" charset="0"/>
              </a:rPr>
              <a:t> by a 15,000 volt shock. The burns and tissue damage sustained meant surgeons had to amputate his leftcrus and right forearm</a:t>
            </a:r>
            <a:r>
              <a:rPr lang="pl-PL" sz="2000" b="1" dirty="0"/>
              <a:t>.</a:t>
            </a:r>
          </a:p>
        </p:txBody>
      </p:sp>
      <p:sp>
        <p:nvSpPr>
          <p:cNvPr id="5" name="Cloud 4"/>
          <p:cNvSpPr/>
          <p:nvPr/>
        </p:nvSpPr>
        <p:spPr>
          <a:xfrm rot="20850034">
            <a:off x="386261" y="2403156"/>
            <a:ext cx="2592388" cy="863600"/>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2400" b="1" dirty="0">
                <a:solidFill>
                  <a:schemeClr val="tx1"/>
                </a:solidFill>
                <a:cs typeface="Arial" charset="0"/>
              </a:rPr>
              <a:t>ACCIDENT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011363"/>
            <a:ext cx="6013450" cy="2835275"/>
          </a:xfrm>
          <a:prstGeom prst="rect">
            <a:avLst/>
          </a:prstGeom>
          <a:noFill/>
        </p:spPr>
        <p:txBody>
          <a:bodyPr>
            <a:spAutoFit/>
          </a:bodyPr>
          <a:lstStyle/>
          <a:p>
            <a:r>
              <a:rPr lang="pl-PL" dirty="0"/>
              <a:t> </a:t>
            </a:r>
            <a:r>
              <a:rPr lang="en-US" sz="2000" b="1" dirty="0" err="1">
                <a:latin typeface="Calibri" pitchFamily="34" charset="0"/>
              </a:rPr>
              <a:t>Jasiek</a:t>
            </a:r>
            <a:r>
              <a:rPr lang="en-US" sz="2000" b="1" dirty="0">
                <a:latin typeface="Calibri" pitchFamily="34" charset="0"/>
              </a:rPr>
              <a:t> </a:t>
            </a:r>
            <a:r>
              <a:rPr lang="en-US" sz="2000" b="1" dirty="0" err="1">
                <a:latin typeface="Calibri" pitchFamily="34" charset="0"/>
              </a:rPr>
              <a:t>Mela</a:t>
            </a:r>
            <a:r>
              <a:rPr lang="en-US" sz="2000" b="1" dirty="0">
                <a:latin typeface="Calibri" pitchFamily="34" charset="0"/>
              </a:rPr>
              <a:t> Foundation Poza </a:t>
            </a:r>
            <a:r>
              <a:rPr lang="en-US" sz="2000" b="1" dirty="0" err="1">
                <a:latin typeface="Calibri" pitchFamily="34" charset="0"/>
              </a:rPr>
              <a:t>Horyzonty</a:t>
            </a:r>
            <a:r>
              <a:rPr lang="en-US" sz="2000" b="1" dirty="0">
                <a:latin typeface="Calibri" pitchFamily="34" charset="0"/>
              </a:rPr>
              <a:t> (“Beyond Horizons”) was founded in December 2008, the day before the birthday of the founder. From it</a:t>
            </a:r>
            <a:r>
              <a:rPr lang="pl-PL" sz="2000" b="1" dirty="0"/>
              <a:t>’</a:t>
            </a:r>
            <a:r>
              <a:rPr lang="en-US" sz="2000" b="1" dirty="0">
                <a:latin typeface="Calibri" pitchFamily="34" charset="0"/>
              </a:rPr>
              <a:t>s inception, the foundation has been trying to provide a wide range of help to victims of accidents, who are </a:t>
            </a:r>
            <a:r>
              <a:rPr lang="en-US" sz="2000" b="1" dirty="0" smtClean="0">
                <a:latin typeface="Calibri" pitchFamily="34" charset="0"/>
              </a:rPr>
              <a:t>waiting</a:t>
            </a:r>
            <a:r>
              <a:rPr lang="pl-PL" sz="2000" b="1" dirty="0" smtClean="0">
                <a:latin typeface="Calibri" pitchFamily="34" charset="0"/>
              </a:rPr>
              <a:t/>
            </a:r>
            <a:br>
              <a:rPr lang="pl-PL" sz="2000" b="1" dirty="0" smtClean="0">
                <a:latin typeface="Calibri" pitchFamily="34" charset="0"/>
              </a:rPr>
            </a:br>
            <a:r>
              <a:rPr lang="en-US" sz="2000" b="1" dirty="0" smtClean="0">
                <a:latin typeface="Calibri" pitchFamily="34" charset="0"/>
              </a:rPr>
              <a:t> </a:t>
            </a:r>
            <a:r>
              <a:rPr lang="en-US" sz="2000" b="1" dirty="0">
                <a:latin typeface="Calibri" pitchFamily="34" charset="0"/>
              </a:rPr>
              <a:t>for artificial limbs and are in need of a psychological and/or legal support. The role of the Foundation is also to help disabled persons to integrate with the </a:t>
            </a:r>
            <a:r>
              <a:rPr lang="en-US" sz="2000" b="1" dirty="0" smtClean="0">
                <a:latin typeface="Calibri" pitchFamily="34" charset="0"/>
              </a:rPr>
              <a:t>rest</a:t>
            </a:r>
            <a:r>
              <a:rPr lang="pl-PL" sz="2000" b="1" dirty="0" smtClean="0">
                <a:latin typeface="Calibri" pitchFamily="34" charset="0"/>
              </a:rPr>
              <a:t/>
            </a:r>
            <a:br>
              <a:rPr lang="pl-PL" sz="2000" b="1" dirty="0" smtClean="0">
                <a:latin typeface="Calibri" pitchFamily="34" charset="0"/>
              </a:rPr>
            </a:br>
            <a:r>
              <a:rPr lang="en-US" sz="2000" b="1" dirty="0" smtClean="0">
                <a:latin typeface="Calibri" pitchFamily="34" charset="0"/>
              </a:rPr>
              <a:t> </a:t>
            </a:r>
            <a:r>
              <a:rPr lang="en-US" sz="2000" b="1" dirty="0">
                <a:latin typeface="Calibri" pitchFamily="34" charset="0"/>
              </a:rPr>
              <a:t>of society. </a:t>
            </a:r>
            <a:endParaRPr lang="pl-PL" sz="2000" b="1" dirty="0">
              <a:latin typeface="Calibri" pitchFamily="34" charset="0"/>
            </a:endParaRPr>
          </a:p>
        </p:txBody>
      </p:sp>
      <p:sp>
        <p:nvSpPr>
          <p:cNvPr id="5" name="Cloud 4"/>
          <p:cNvSpPr/>
          <p:nvPr/>
        </p:nvSpPr>
        <p:spPr>
          <a:xfrm rot="21158960">
            <a:off x="6371470" y="2012624"/>
            <a:ext cx="2703513" cy="1252538"/>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FOUNDATION „OUTSIDE THE HORIZONS”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1690063"/>
            <a:ext cx="5905500" cy="3477875"/>
          </a:xfrm>
          <a:prstGeom prst="rect">
            <a:avLst/>
          </a:prstGeom>
          <a:noFill/>
        </p:spPr>
        <p:txBody>
          <a:bodyPr>
            <a:spAutoFit/>
          </a:bodyPr>
          <a:lstStyle/>
          <a:p>
            <a:pPr>
              <a:defRPr/>
            </a:pPr>
            <a:r>
              <a:rPr lang="en-US" sz="2000" b="1" dirty="0">
                <a:latin typeface="+mn-lt"/>
                <a:cs typeface="+mn-cs"/>
              </a:rPr>
              <a:t>As a member of a four-man expedition led by veteran Polish polar explorer </a:t>
            </a:r>
            <a:r>
              <a:rPr lang="en-US" sz="2000" b="1" dirty="0" err="1">
                <a:latin typeface="+mn-lt"/>
                <a:cs typeface="+mn-cs"/>
              </a:rPr>
              <a:t>Marek</a:t>
            </a:r>
            <a:r>
              <a:rPr lang="en-US" sz="2000" b="1" dirty="0">
                <a:latin typeface="+mn-lt"/>
                <a:cs typeface="+mn-cs"/>
              </a:rPr>
              <a:t> </a:t>
            </a:r>
            <a:r>
              <a:rPr lang="en-US" sz="2000" b="1" dirty="0" err="1">
                <a:latin typeface="+mn-lt"/>
                <a:cs typeface="+mn-cs"/>
              </a:rPr>
              <a:t>Kamiński</a:t>
            </a:r>
            <a:r>
              <a:rPr lang="en-US" sz="2000" b="1" dirty="0">
                <a:latin typeface="+mn-lt"/>
                <a:cs typeface="+mn-cs"/>
              </a:rPr>
              <a:t> called "Together to the Pole", </a:t>
            </a:r>
            <a:r>
              <a:rPr lang="en-US" sz="2000" b="1" dirty="0" err="1">
                <a:latin typeface="+mn-lt"/>
                <a:cs typeface="+mn-cs"/>
              </a:rPr>
              <a:t>Mela</a:t>
            </a:r>
            <a:r>
              <a:rPr lang="en-US" sz="2000" b="1" dirty="0">
                <a:latin typeface="+mn-lt"/>
                <a:cs typeface="+mn-cs"/>
              </a:rPr>
              <a:t> reached the North Pole </a:t>
            </a:r>
            <a:endParaRPr lang="pl-PL" sz="2000" b="1" dirty="0" smtClean="0">
              <a:latin typeface="+mn-lt"/>
              <a:cs typeface="+mn-cs"/>
            </a:endParaRPr>
          </a:p>
          <a:p>
            <a:pPr>
              <a:defRPr/>
            </a:pPr>
            <a:r>
              <a:rPr lang="en-US" sz="2000" b="1" dirty="0" smtClean="0">
                <a:latin typeface="+mn-lt"/>
                <a:cs typeface="+mn-cs"/>
              </a:rPr>
              <a:t>on </a:t>
            </a:r>
            <a:r>
              <a:rPr lang="en-US" sz="2000" b="1" dirty="0">
                <a:latin typeface="+mn-lt"/>
                <a:cs typeface="+mn-cs"/>
              </a:rPr>
              <a:t>April 24, 2004 at the age of 15. After nine </a:t>
            </a:r>
            <a:r>
              <a:rPr lang="en-US" sz="2000" b="1" dirty="0" smtClean="0">
                <a:latin typeface="+mn-lt"/>
                <a:cs typeface="+mn-cs"/>
              </a:rPr>
              <a:t>days</a:t>
            </a:r>
            <a:endParaRPr lang="pl-PL" sz="2000" b="1" dirty="0" smtClean="0">
              <a:latin typeface="+mn-lt"/>
              <a:cs typeface="+mn-cs"/>
            </a:endParaRPr>
          </a:p>
          <a:p>
            <a:pPr>
              <a:defRPr/>
            </a:pPr>
            <a:r>
              <a:rPr lang="en-US" sz="2000" b="1" dirty="0" smtClean="0">
                <a:latin typeface="+mn-lt"/>
                <a:cs typeface="+mn-cs"/>
              </a:rPr>
              <a:t> </a:t>
            </a:r>
            <a:r>
              <a:rPr lang="en-US" sz="2000" b="1" dirty="0">
                <a:latin typeface="+mn-lt"/>
                <a:cs typeface="+mn-cs"/>
              </a:rPr>
              <a:t>of polar </a:t>
            </a:r>
            <a:r>
              <a:rPr lang="en-US" sz="2000" b="1" dirty="0" err="1">
                <a:latin typeface="+mn-lt"/>
                <a:cs typeface="+mn-cs"/>
              </a:rPr>
              <a:t>acclimatisation</a:t>
            </a:r>
            <a:r>
              <a:rPr lang="en-US" sz="2000" b="1" dirty="0">
                <a:latin typeface="+mn-lt"/>
                <a:cs typeface="+mn-cs"/>
              </a:rPr>
              <a:t> in Spitsbergen, Norway, </a:t>
            </a:r>
            <a:endParaRPr lang="pl-PL" sz="2000" b="1" dirty="0" smtClean="0">
              <a:latin typeface="+mn-lt"/>
              <a:cs typeface="+mn-cs"/>
            </a:endParaRPr>
          </a:p>
          <a:p>
            <a:pPr>
              <a:defRPr/>
            </a:pPr>
            <a:r>
              <a:rPr lang="en-US" sz="2000" b="1" dirty="0" smtClean="0">
                <a:latin typeface="+mn-lt"/>
                <a:cs typeface="+mn-cs"/>
              </a:rPr>
              <a:t>the </a:t>
            </a:r>
            <a:r>
              <a:rPr lang="en-US" sz="2000" b="1" dirty="0">
                <a:latin typeface="+mn-lt"/>
                <a:cs typeface="+mn-cs"/>
              </a:rPr>
              <a:t>team began their 70 km trek on April 4, </a:t>
            </a:r>
            <a:endParaRPr lang="pl-PL" sz="2000" b="1" dirty="0" smtClean="0">
              <a:latin typeface="+mn-lt"/>
              <a:cs typeface="+mn-cs"/>
            </a:endParaRPr>
          </a:p>
          <a:p>
            <a:pPr>
              <a:defRPr/>
            </a:pPr>
            <a:r>
              <a:rPr lang="en-US" sz="2000" b="1" dirty="0" smtClean="0">
                <a:latin typeface="+mn-lt"/>
                <a:cs typeface="+mn-cs"/>
              </a:rPr>
              <a:t>and </a:t>
            </a:r>
            <a:r>
              <a:rPr lang="en-US" sz="2000" b="1" dirty="0">
                <a:latin typeface="+mn-lt"/>
                <a:cs typeface="+mn-cs"/>
              </a:rPr>
              <a:t>received no outside assistance, relying solely </a:t>
            </a:r>
            <a:endParaRPr lang="pl-PL" sz="2000" b="1" dirty="0" smtClean="0">
              <a:latin typeface="+mn-lt"/>
              <a:cs typeface="+mn-cs"/>
            </a:endParaRPr>
          </a:p>
          <a:p>
            <a:pPr>
              <a:defRPr/>
            </a:pPr>
            <a:r>
              <a:rPr lang="en-US" sz="2000" b="1" dirty="0" smtClean="0">
                <a:latin typeface="+mn-lt"/>
                <a:cs typeface="+mn-cs"/>
              </a:rPr>
              <a:t>on </a:t>
            </a:r>
            <a:r>
              <a:rPr lang="en-US" sz="2000" b="1" dirty="0">
                <a:latin typeface="+mn-lt"/>
                <a:cs typeface="+mn-cs"/>
              </a:rPr>
              <a:t>the supplies and gear they could pull on sleds. Eight months later, </a:t>
            </a:r>
            <a:r>
              <a:rPr lang="en-US" sz="2000" b="1" dirty="0" err="1">
                <a:latin typeface="+mn-lt"/>
                <a:cs typeface="+mn-cs"/>
              </a:rPr>
              <a:t>Mela</a:t>
            </a:r>
            <a:r>
              <a:rPr lang="en-US" sz="2000" b="1" dirty="0">
                <a:latin typeface="+mn-lt"/>
                <a:cs typeface="+mn-cs"/>
              </a:rPr>
              <a:t> and </a:t>
            </a:r>
            <a:r>
              <a:rPr lang="en-US" sz="2000" b="1" dirty="0" err="1">
                <a:latin typeface="+mn-lt"/>
                <a:cs typeface="+mn-cs"/>
              </a:rPr>
              <a:t>Kamiński</a:t>
            </a:r>
            <a:r>
              <a:rPr lang="en-US" sz="2000" b="1" dirty="0">
                <a:latin typeface="+mn-lt"/>
                <a:cs typeface="+mn-cs"/>
              </a:rPr>
              <a:t> reached the South Pole in Antarctica on December 31</a:t>
            </a:r>
            <a:r>
              <a:rPr lang="en-US" sz="2000" b="1" dirty="0" smtClean="0">
                <a:latin typeface="+mn-lt"/>
                <a:cs typeface="+mn-cs"/>
              </a:rPr>
              <a:t>,</a:t>
            </a:r>
            <a:endParaRPr lang="pl-PL" sz="2000" b="1" dirty="0">
              <a:latin typeface="+mn-lt"/>
              <a:cs typeface="+mn-cs"/>
            </a:endParaRPr>
          </a:p>
          <a:p>
            <a:pPr>
              <a:defRPr/>
            </a:pPr>
            <a:r>
              <a:rPr lang="en-US" sz="2000" b="1" dirty="0" smtClean="0">
                <a:latin typeface="+mn-lt"/>
                <a:cs typeface="+mn-cs"/>
              </a:rPr>
              <a:t> </a:t>
            </a:r>
            <a:r>
              <a:rPr lang="en-US" sz="2000" b="1" dirty="0">
                <a:latin typeface="+mn-lt"/>
                <a:cs typeface="+mn-cs"/>
              </a:rPr>
              <a:t>2004 – a day after </a:t>
            </a:r>
            <a:r>
              <a:rPr lang="en-US" sz="2000" b="1" dirty="0" err="1">
                <a:latin typeface="+mn-lt"/>
                <a:cs typeface="+mn-cs"/>
              </a:rPr>
              <a:t>Mela's</a:t>
            </a:r>
            <a:r>
              <a:rPr lang="en-US" sz="2000" b="1" dirty="0">
                <a:latin typeface="+mn-lt"/>
                <a:cs typeface="+mn-cs"/>
              </a:rPr>
              <a:t> 16th birthday.</a:t>
            </a:r>
            <a:endParaRPr lang="pl-PL" sz="2000" b="1" dirty="0">
              <a:latin typeface="+mn-lt"/>
              <a:cs typeface="+mn-cs"/>
            </a:endParaRPr>
          </a:p>
        </p:txBody>
      </p:sp>
      <p:sp>
        <p:nvSpPr>
          <p:cNvPr id="3" name="Cloud 2"/>
          <p:cNvSpPr/>
          <p:nvPr/>
        </p:nvSpPr>
        <p:spPr>
          <a:xfrm rot="21065122">
            <a:off x="70336" y="2259530"/>
            <a:ext cx="2651125" cy="1114425"/>
          </a:xfrm>
          <a:prstGeom prst="cloud">
            <a:avLst/>
          </a:prstGeom>
          <a:solidFill>
            <a:schemeClr val="bg1">
              <a:lumMod val="95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000" b="1" dirty="0">
                <a:solidFill>
                  <a:schemeClr val="tx1"/>
                </a:solidFill>
              </a:rPr>
              <a:t>NORTH AND SOUTH POLE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n Mela.jpg"/>
          <p:cNvPicPr>
            <a:picLocks noChangeAspect="1"/>
          </p:cNvPicPr>
          <p:nvPr/>
        </p:nvPicPr>
        <p:blipFill>
          <a:blip r:embed="rId2" cstate="print"/>
          <a:stretch>
            <a:fillRect/>
          </a:stretch>
        </p:blipFill>
        <p:spPr>
          <a:xfrm rot="580463">
            <a:off x="4590333" y="91835"/>
            <a:ext cx="4762500" cy="3171825"/>
          </a:xfrm>
          <a:prstGeom prst="rect">
            <a:avLst/>
          </a:prstGeom>
          <a:effectLst>
            <a:outerShdw blurRad="50800" dist="38100" dir="2700000" algn="tl" rotWithShape="0">
              <a:prstClr val="black">
                <a:alpha val="40000"/>
              </a:prstClr>
            </a:outerShdw>
            <a:softEdge rad="63500"/>
          </a:effectLst>
        </p:spPr>
      </p:pic>
      <p:pic>
        <p:nvPicPr>
          <p:cNvPr id="5" name="Picture 4" descr="jasiek mela2.jpeg"/>
          <p:cNvPicPr>
            <a:picLocks noChangeAspect="1"/>
          </p:cNvPicPr>
          <p:nvPr/>
        </p:nvPicPr>
        <p:blipFill>
          <a:blip r:embed="rId3" cstate="print"/>
          <a:stretch>
            <a:fillRect/>
          </a:stretch>
        </p:blipFill>
        <p:spPr>
          <a:xfrm rot="20493569">
            <a:off x="4781034" y="3778078"/>
            <a:ext cx="4493438" cy="2954436"/>
          </a:xfrm>
          <a:prstGeom prst="rect">
            <a:avLst/>
          </a:prstGeom>
          <a:effectLst>
            <a:outerShdw blurRad="50800" dist="38100" dir="2700000" algn="tl" rotWithShape="0">
              <a:prstClr val="black">
                <a:alpha val="40000"/>
              </a:prstClr>
            </a:outerShdw>
            <a:softEdge rad="63500"/>
          </a:effectLst>
        </p:spPr>
      </p:pic>
      <p:pic>
        <p:nvPicPr>
          <p:cNvPr id="6" name="Picture 5" descr="jasiek mela3.jpg"/>
          <p:cNvPicPr>
            <a:picLocks noChangeAspect="1"/>
          </p:cNvPicPr>
          <p:nvPr/>
        </p:nvPicPr>
        <p:blipFill>
          <a:blip r:embed="rId4" cstate="print"/>
          <a:stretch>
            <a:fillRect/>
          </a:stretch>
        </p:blipFill>
        <p:spPr>
          <a:xfrm rot="496461">
            <a:off x="-151795" y="3736294"/>
            <a:ext cx="4500594" cy="3180420"/>
          </a:xfrm>
          <a:prstGeom prst="rect">
            <a:avLst/>
          </a:prstGeom>
          <a:ln cap="sq">
            <a:solidFill>
              <a:schemeClr val="tx1"/>
            </a:solidFill>
          </a:ln>
          <a:effectLst>
            <a:outerShdw blurRad="50800" dist="38100" dir="2700000" algn="tl" rotWithShape="0">
              <a:prstClr val="black">
                <a:alpha val="40000"/>
              </a:prstClr>
            </a:outerShdw>
            <a:softEdge rad="63500"/>
          </a:effectLst>
        </p:spPr>
      </p:pic>
      <p:pic>
        <p:nvPicPr>
          <p:cNvPr id="9" name="Picture 8" descr="jasiek mela6.jpg"/>
          <p:cNvPicPr>
            <a:picLocks noChangeAspect="1"/>
          </p:cNvPicPr>
          <p:nvPr/>
        </p:nvPicPr>
        <p:blipFill>
          <a:blip r:embed="rId5" cstate="print"/>
          <a:stretch>
            <a:fillRect/>
          </a:stretch>
        </p:blipFill>
        <p:spPr>
          <a:xfrm rot="20836217">
            <a:off x="-65422" y="91075"/>
            <a:ext cx="5075820" cy="3214686"/>
          </a:xfrm>
          <a:prstGeom prst="rect">
            <a:avLst/>
          </a:prstGeom>
          <a:effectLst>
            <a:outerShdw blurRad="50800" dist="38100" dir="2700000" algn="tl" rotWithShape="0">
              <a:prstClr val="black">
                <a:alpha val="40000"/>
              </a:prstClr>
            </a:outerShdw>
            <a:softEdge rad="63500"/>
          </a:effectLst>
        </p:spPr>
      </p:pic>
      <p:pic>
        <p:nvPicPr>
          <p:cNvPr id="12" name="Picture 11" descr="jasiek mela5.jpg"/>
          <p:cNvPicPr>
            <a:picLocks noChangeAspect="1"/>
          </p:cNvPicPr>
          <p:nvPr/>
        </p:nvPicPr>
        <p:blipFill>
          <a:blip r:embed="rId6" cstate="print"/>
          <a:stretch>
            <a:fillRect/>
          </a:stretch>
        </p:blipFill>
        <p:spPr>
          <a:xfrm>
            <a:off x="3500430" y="928670"/>
            <a:ext cx="2714643" cy="4071964"/>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6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900514" y="5342295"/>
            <a:ext cx="7342972" cy="1015663"/>
          </a:xfrm>
          <a:prstGeom prst="rect">
            <a:avLst/>
          </a:prstGeom>
          <a:noFill/>
        </p:spPr>
        <p:txBody>
          <a:bodyPr wrap="none">
            <a:spAutoFit/>
          </a:bodyPr>
          <a:lstStyle/>
          <a:p>
            <a:pPr fontAlgn="auto">
              <a:spcBef>
                <a:spcPts val="0"/>
              </a:spcBef>
              <a:spcAft>
                <a:spcPts val="0"/>
              </a:spcAft>
              <a:defRPr/>
            </a:pPr>
            <a:r>
              <a:rPr lang="pl-PL" sz="6000" b="1" dirty="0">
                <a:ln>
                  <a:solidFill>
                    <a:schemeClr val="tx1"/>
                  </a:solidFill>
                </a:ln>
                <a:solidFill>
                  <a:srgbClr val="292929"/>
                </a:solidFill>
                <a:latin typeface="+mn-lt"/>
                <a:cs typeface="+mn-cs"/>
              </a:rPr>
              <a:t>WOJCIECH CEJROWSKI</a:t>
            </a:r>
            <a:endParaRPr lang="pl-PL" sz="2000" b="1" dirty="0">
              <a:ln>
                <a:solidFill>
                  <a:schemeClr val="tx1"/>
                </a:solidFill>
              </a:ln>
              <a:solidFill>
                <a:srgbClr val="292929"/>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1606</Words>
  <Application>Microsoft Office PowerPoint</Application>
  <PresentationFormat>Pokaz na ekranie (4:3)</PresentationFormat>
  <Paragraphs>178</Paragraphs>
  <Slides>45</Slides>
  <Notes>1</Notes>
  <HiddenSlides>0</HiddenSlides>
  <MMClips>0</MMClips>
  <ScaleCrop>false</ScaleCrop>
  <HeadingPairs>
    <vt:vector size="4" baseType="variant">
      <vt:variant>
        <vt:lpstr>Motyw</vt:lpstr>
      </vt:variant>
      <vt:variant>
        <vt:i4>1</vt:i4>
      </vt:variant>
      <vt:variant>
        <vt:lpstr>Tytuły slajdów</vt:lpstr>
      </vt:variant>
      <vt:variant>
        <vt:i4>45</vt:i4>
      </vt:variant>
    </vt:vector>
  </HeadingPairs>
  <TitlesOfParts>
    <vt:vector size="46" baseType="lpstr">
      <vt:lpstr>Office Theme</vt:lpstr>
      <vt:lpstr>POLISH TRAVELERS</vt:lpstr>
      <vt:lpstr>Slajd 2</vt:lpstr>
      <vt:lpstr>Jan Mela was born in 1988 in Gdańsk. He is a Polish explorer who, as a teenage double amputee, was the youngest person to reach the North Pole in 2004 and eight months later the South Pole. He created the Foundation „Outside the horizons”.</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Bibliography:</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Marta</dc:creator>
  <cp:lastModifiedBy>ZSE</cp:lastModifiedBy>
  <cp:revision>132</cp:revision>
  <dcterms:created xsi:type="dcterms:W3CDTF">2013-05-21T08:09:35Z</dcterms:created>
  <dcterms:modified xsi:type="dcterms:W3CDTF">2013-06-04T06:53:29Z</dcterms:modified>
</cp:coreProperties>
</file>